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8" r:id="rId2"/>
    <p:sldId id="424" r:id="rId3"/>
    <p:sldId id="419" r:id="rId4"/>
    <p:sldId id="401" r:id="rId5"/>
    <p:sldId id="362" r:id="rId6"/>
    <p:sldId id="409" r:id="rId7"/>
    <p:sldId id="422" r:id="rId8"/>
    <p:sldId id="391" r:id="rId9"/>
    <p:sldId id="395" r:id="rId10"/>
    <p:sldId id="407" r:id="rId11"/>
    <p:sldId id="421" r:id="rId12"/>
    <p:sldId id="420" r:id="rId13"/>
    <p:sldId id="367" r:id="rId14"/>
    <p:sldId id="377" r:id="rId15"/>
    <p:sldId id="379" r:id="rId16"/>
    <p:sldId id="410" r:id="rId17"/>
    <p:sldId id="404" r:id="rId18"/>
    <p:sldId id="357" r:id="rId19"/>
    <p:sldId id="42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AB61"/>
    <a:srgbClr val="C9B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707" autoAdjust="0"/>
    <p:restoredTop sz="88124" autoAdjust="0"/>
  </p:normalViewPr>
  <p:slideViewPr>
    <p:cSldViewPr snapToGrid="0" snapToObjects="1">
      <p:cViewPr varScale="1">
        <p:scale>
          <a:sx n="85" d="100"/>
          <a:sy n="85" d="100"/>
        </p:scale>
        <p:origin x="-104" y="-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5" d="100"/>
          <a:sy n="75" d="100"/>
        </p:scale>
        <p:origin x="-382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4957E-DC39-F943-883C-56DB9BEB594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E49E6-8CFA-B642-ACE3-E8D035084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81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s://doi.org/10.1016/j.quascirev.2016.10.009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 smtClean="0"/>
              <a:t>The image at left shows </a:t>
            </a:r>
            <a:r>
              <a:rPr lang="en-US" sz="9600" dirty="0" smtClean="0"/>
              <a:t>Ice core researchers from AWI drilling at the </a:t>
            </a:r>
            <a:r>
              <a:rPr lang="en-US" sz="9600" dirty="0" err="1" smtClean="0"/>
              <a:t>EastGRIP</a:t>
            </a:r>
            <a:r>
              <a:rPr lang="en-US" sz="9600" dirty="0" smtClean="0"/>
              <a:t> ice core site Greenland</a:t>
            </a:r>
          </a:p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43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9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www.researchgate.net</a:t>
            </a:r>
            <a:r>
              <a:rPr lang="en-US" sz="9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/publication/280316525_Chapter_20_Extreme_weather_and_resilience_of_the_global_food_system/</a:t>
            </a:r>
            <a:r>
              <a:rPr lang="en-US" sz="9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figures?lo</a:t>
            </a:r>
            <a:r>
              <a:rPr lang="en-US" sz="9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</a:t>
            </a:r>
          </a:p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07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Patton, H., Hubbard, A., </a:t>
            </a:r>
            <a:r>
              <a:rPr lang="en-US" sz="9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Andreassen</a:t>
            </a:r>
            <a:r>
              <a:rPr lang="en-US" sz="9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K., </a:t>
            </a:r>
            <a:r>
              <a:rPr lang="en-US" sz="9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Winsborrow</a:t>
            </a:r>
            <a:r>
              <a:rPr lang="en-US" sz="9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en-US" sz="9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Stroeven</a:t>
            </a:r>
            <a:r>
              <a:rPr lang="en-US" sz="9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A.P., 2016. The build-up, configuration, and dynamical sensitivity of the Eurasian ice-sheet complex to Late </a:t>
            </a:r>
            <a:r>
              <a:rPr lang="en-US" sz="9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Weichselian</a:t>
            </a:r>
            <a:r>
              <a:rPr lang="en-US" sz="9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climatic and oceanic forcing. Quaternary Science Reviews 153, 97–121.</a:t>
            </a:r>
            <a:r>
              <a:rPr lang="en-US" sz="9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https://doi.org/10.1016/j.quascirev.2016.10.009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00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600" dirty="0"/>
              <a:t>http://</a:t>
            </a:r>
            <a:r>
              <a:rPr lang="en-US" sz="9600" dirty="0" err="1"/>
              <a:t>www.climatecodered.org</a:t>
            </a:r>
            <a:r>
              <a:rPr lang="en-US" sz="9600" dirty="0"/>
              <a:t>/2011/01/rethinking-safe-climate-have-we-</a:t>
            </a:r>
            <a:r>
              <a:rPr lang="en-US" sz="9600" dirty="0" err="1"/>
              <a:t>already.html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54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64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51098BA1-4F8E-3D4B-A7D8-259BD4CBF9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fld id="{A7B599DB-19DB-9640-B5AA-1A9531234BA5}" type="slidenum">
              <a:rPr lang="en-US" altLang="x-none"/>
              <a:pPr>
                <a:defRPr/>
              </a:pPr>
              <a:t>15</a:t>
            </a:fld>
            <a:endParaRPr lang="en-US" altLang="x-none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xmlns="" id="{B43C03AB-046C-054E-95C3-46564FDE1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xmlns="" id="{96618E98-ADE5-BE4A-9F45-0E152B49B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x-none" altLang="x-none" sz="9600" dirty="0"/>
          </a:p>
        </p:txBody>
      </p:sp>
    </p:spTree>
    <p:extLst>
      <p:ext uri="{BB962C8B-B14F-4D97-AF65-F5344CB8AC3E}">
        <p14:creationId xmlns:p14="http://schemas.microsoft.com/office/powerpoint/2010/main" val="3740661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600" dirty="0"/>
              <a:t>https://</a:t>
            </a:r>
            <a:r>
              <a:rPr lang="en-US" sz="9600" dirty="0" err="1"/>
              <a:t>www.researchgate.net</a:t>
            </a:r>
            <a:r>
              <a:rPr lang="en-US" sz="9600" dirty="0"/>
              <a:t>/publication/280316525_Chapter_20_Extreme_weather_and_resilience_of_the_global_food_system/</a:t>
            </a:r>
            <a:r>
              <a:rPr lang="en-US" sz="9600" dirty="0" err="1"/>
              <a:t>figures?lo</a:t>
            </a:r>
            <a:r>
              <a:rPr lang="en-US" sz="9600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5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52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79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07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43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1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91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04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8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38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600" dirty="0"/>
              <a:t>https://</a:t>
            </a:r>
            <a:r>
              <a:rPr lang="en-US" sz="9600" dirty="0" err="1"/>
              <a:t>www.researchgate.net</a:t>
            </a:r>
            <a:r>
              <a:rPr lang="en-US" sz="9600" dirty="0"/>
              <a:t>/publication/280316525_Chapter_20_Extreme_weather_and_resilience_of_the_global_food_system/</a:t>
            </a:r>
            <a:r>
              <a:rPr lang="en-US" sz="9600" dirty="0" err="1"/>
              <a:t>figures?lo</a:t>
            </a:r>
            <a:r>
              <a:rPr lang="en-US" sz="9600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81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600" dirty="0"/>
              <a:t>https://</a:t>
            </a:r>
            <a:r>
              <a:rPr lang="en-US" sz="9600" dirty="0" err="1"/>
              <a:t>www.researchgate.net</a:t>
            </a:r>
            <a:r>
              <a:rPr lang="en-US" sz="9600" dirty="0"/>
              <a:t>/publication/280316525_Chapter_20_Extreme_weather_and_resilience_of_the_global_food_system/</a:t>
            </a:r>
            <a:r>
              <a:rPr lang="en-US" sz="9600" dirty="0" err="1"/>
              <a:t>figures?lo</a:t>
            </a:r>
            <a:r>
              <a:rPr lang="en-US" sz="9600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02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BD73CB-A361-E744-9D6F-0E4D871F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8A6522-F754-2A4D-8FFA-03C0482ED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71260F3-E980-3442-ABC0-A8A145E96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FA84B1-0162-BC4C-89CF-36E5581AC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DB3C30C-1F35-B248-9DD3-B00C64E6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15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16AD27-F9DA-D24A-9593-DEB41F15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61F396-4FCA-9F4E-BD40-045C30596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FC88B8D-BC38-A147-AE38-E7D5014E7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F579386-CBEC-C54D-A78C-EA91C4877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620216-A223-4343-A631-8367221D2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57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6200E88-8160-8F41-A66F-6E30A565BC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E09A936-4AC7-794C-8009-E307B1457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C282B5A-9DC9-F946-8958-2C7C2B815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EDA5FAC-33FC-4B40-BD94-685FBCA5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A83D33-C582-AC49-B432-CC9B2636E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73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925135-1408-7546-B6F1-58CEC132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3D4C5D-9C76-3846-83E6-2676C0CA5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6E98D6B-CFC1-3740-999D-BAB6A21FD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B604D4A-5361-2B4E-A033-F0969F02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EA916F-D0F9-C847-A77D-5397D371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7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DD1352-E53E-7041-9683-53E6E812F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6D01D0A-C0CF-1540-8FAD-53CD10AC9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7D7A563-299C-004A-AD92-41C0F14C1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3932319-8C68-8146-BA52-0794104EC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2C29EF0-E5BC-7D42-BFB1-C556AE56D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67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60631F-5B1A-AE42-BF90-32B1A8988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53A49C-C031-EC4D-9CEC-3DC07463F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1C9AEB3-9CB4-6244-8821-713A7192C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10758AB-F97D-F040-B75C-ACCD7FC22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85F564C-50D2-5642-8154-C0E72FD90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A639958-93A4-6840-B036-2EE1186C4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4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85AFB1-444D-134B-93C2-2DC879FF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5DB9A72-BE97-0E42-8283-35D6CA36E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8423CEA-1604-E740-97EF-1C08F0644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1BA4347-9E21-1544-91CF-606FD64E2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E7C4EC4-4BC9-6849-834C-5EA5BF4F7D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D177995-4A59-AC4D-8078-458D5C1B3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89B357F-5A76-3D4F-A9A5-CD8B0C41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D5D038B-6874-8245-8001-C0275255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96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566C97-02D8-8B42-A10D-3A377024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E5CEA9F-2C66-0A42-875E-723AC437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94CDD00-DA99-F043-B481-B11DB257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836C28-0323-124E-8B78-E769F5617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2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8D9AA92-DF6A-8642-BF36-DD018BBE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504396C-68D7-4E42-B149-EE5BA1274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769BC92-6DBE-3546-95D2-9AF28E1B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86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554203-C0A1-9E41-B6A0-DCC75B97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046DCD-A4ED-7C4C-958B-51DCFFB5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41D12A1-0D96-BC4B-9F19-95A6201BF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8A80062-5752-D14F-8B43-EAB6B8F4F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612A1A2-4BFA-424A-AFA3-E3E1AC06B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0645C42-DF01-F844-82B2-B49109B6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D541C0-1CED-6048-AB85-14DA6E9AC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4D1CA7A-4701-A248-BC3D-B5F5E4B685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A3A3B74-6A69-6742-BD20-FBA5483D5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56E84BC-535F-CA44-8685-41A3D0D0E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32B21EA-1265-7F45-B811-D75BA7735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6006840-AC01-B946-9056-06CDCB24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1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F6472EC-4D8C-8F45-BB0C-964D08BB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482C0B5-F121-A145-93D9-938D5792D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7787A3F-EBA4-A148-9E87-43421498C3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4ADF5-B4DE-8D4E-8742-73004B93B218}" type="datetimeFigureOut">
              <a:rPr lang="en-US" smtClean="0"/>
              <a:t>3/28/20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EF866D3-566F-404A-A8D6-57EF7619B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4BA1CC5-725D-7349-B2CC-A09B7D985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8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gif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gif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jpe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livescience.com/42562-antarctic-ice-shelf-collapse-cause.html" TargetMode="External"/><Relationship Id="rId12" Type="http://schemas.openxmlformats.org/officeDocument/2006/relationships/hyperlink" Target="http://www.antarcticglaciers.org/glaciers-and-climate/what-is-the-global-volume-of-land-ice-and-how-is-it-changing/" TargetMode="External"/><Relationship Id="rId13" Type="http://schemas.openxmlformats.org/officeDocument/2006/relationships/hyperlink" Target="https://www.nasa.gov/feature/goddard/2019/a-decade-of-icebridge-alaska-flights" TargetMode="External"/><Relationship Id="rId14" Type="http://schemas.openxmlformats.org/officeDocument/2006/relationships/hyperlink" Target="https://www.universetoday.com/39012/milankovitch-cycle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arthobservatory.nasa.gov/features/Paleoclimatology_OxygenBalance" TargetMode="External"/><Relationship Id="rId4" Type="http://schemas.openxmlformats.org/officeDocument/2006/relationships/hyperlink" Target="https://commons.wikimedia.org/wiki/File:Mass_Spectrometer_Schematic.svg" TargetMode="External"/><Relationship Id="rId5" Type="http://schemas.openxmlformats.org/officeDocument/2006/relationships/hyperlink" Target="https://www.marinebio.net/marinescience/01intro/woclass.htm" TargetMode="External"/><Relationship Id="rId6" Type="http://schemas.openxmlformats.org/officeDocument/2006/relationships/hyperlink" Target="http://www.antarcticglaciers.org/glaciers-and-climate/ice-cores/ice-core-basics/%23jp-carousel-5901" TargetMode="External"/><Relationship Id="rId7" Type="http://schemas.openxmlformats.org/officeDocument/2006/relationships/hyperlink" Target="https://doi.org/10.1016/j.quascirev.2016.10.009" TargetMode="External"/><Relationship Id="rId8" Type="http://schemas.openxmlformats.org/officeDocument/2006/relationships/hyperlink" Target="https://www.astrobio.net/also-in-news/greenland-ice-sheet-vulnerable-climate-change-previously-thought/" TargetMode="External"/><Relationship Id="rId9" Type="http://schemas.openxmlformats.org/officeDocument/2006/relationships/hyperlink" Target="https://climate.nasa.gov/news/2749/ramp-up-in-antarctic-ice-loss-speeds-sea-level-rise/" TargetMode="External"/><Relationship Id="rId10" Type="http://schemas.openxmlformats.org/officeDocument/2006/relationships/hyperlink" Target="http://www.climatecodered.org/2011/01/rethinking-safe-climate-have-we-already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12192000" cy="62653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 smtClean="0">
                <a:solidFill>
                  <a:schemeClr val="bg1"/>
                </a:solidFill>
              </a:rPr>
              <a:t>Climate change on a Geological time scale</a:t>
            </a:r>
            <a:endParaRPr lang="en-US" altLang="en-US" sz="3600" b="1" dirty="0">
              <a:solidFill>
                <a:schemeClr val="bg1"/>
              </a:solidFill>
            </a:endParaRPr>
          </a:p>
        </p:txBody>
      </p:sp>
      <p:pic>
        <p:nvPicPr>
          <p:cNvPr id="9" name="Picture 5" descr="ttps://earthobservatory.nasa.gov/Features/Paleoclimatology_OxygenBalance/images/oxygen_isotopes_still.gi">
            <a:extLst>
              <a:ext uri="{FF2B5EF4-FFF2-40B4-BE49-F238E27FC236}">
                <a16:creationId xmlns:a16="http://schemas.microsoft.com/office/drawing/2014/main" xmlns="" id="{0C1B9F38-F9B7-364A-BCEB-FBE72D45F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454" y="774832"/>
            <a:ext cx="3467559" cy="140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0BF060-2A1D-C944-BED4-A0615E8696B5}"/>
              </a:ext>
            </a:extLst>
          </p:cNvPr>
          <p:cNvSpPr/>
          <p:nvPr/>
        </p:nvSpPr>
        <p:spPr>
          <a:xfrm>
            <a:off x="8935426" y="2212148"/>
            <a:ext cx="3152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Courtesy Robert </a:t>
            </a:r>
            <a:r>
              <a:rPr lang="en-US" dirty="0" err="1"/>
              <a:t>Simmon</a:t>
            </a:r>
            <a:r>
              <a:rPr lang="en-US" dirty="0"/>
              <a:t>, NASA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34045" y="3067622"/>
            <a:ext cx="71798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/>
              </a:rPr>
              <a:t>Isotopes in ice cores from polar regions tell the story of climate change on a Geological time scale</a:t>
            </a:r>
          </a:p>
          <a:p>
            <a:endParaRPr lang="en-US" sz="4000" dirty="0">
              <a:latin typeface="Times New Roman"/>
            </a:endParaRPr>
          </a:p>
        </p:txBody>
      </p:sp>
      <p:pic>
        <p:nvPicPr>
          <p:cNvPr id="6" name="Picture 5" descr="Ice_core_researchers_from_AWI_drilling_at_the_EastGRIP_ice_core_site,_Greenland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9360" y="1678389"/>
            <a:ext cx="6258772" cy="4172515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</p:spPr>
      </p:pic>
      <p:sp>
        <p:nvSpPr>
          <p:cNvPr id="5" name="Rectangle 4"/>
          <p:cNvSpPr/>
          <p:nvPr/>
        </p:nvSpPr>
        <p:spPr>
          <a:xfrm>
            <a:off x="4273177" y="6211669"/>
            <a:ext cx="6633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Ice core researchers in Greenland. Photo by </a:t>
            </a:r>
            <a:r>
              <a:rPr lang="en-US" dirty="0" err="1" smtClean="0"/>
              <a:t>Helle</a:t>
            </a:r>
            <a:r>
              <a:rPr lang="en-US" dirty="0" smtClean="0"/>
              <a:t> </a:t>
            </a:r>
            <a:r>
              <a:rPr lang="en-US" dirty="0"/>
              <a:t>Astrid </a:t>
            </a:r>
            <a:r>
              <a:rPr lang="en-US" dirty="0" err="1"/>
              <a:t>Kjær</a:t>
            </a:r>
            <a:r>
              <a:rPr lang="en-US" dirty="0"/>
              <a:t> / CC BY </a:t>
            </a:r>
            <a:r>
              <a:rPr lang="en-US" dirty="0" smtClean="0"/>
              <a:t>(</a:t>
            </a:r>
            <a:r>
              <a:rPr lang="en-US" dirty="0"/>
              <a:t>https://</a:t>
            </a:r>
            <a:r>
              <a:rPr lang="en-US" dirty="0" err="1"/>
              <a:t>creativecommons.org</a:t>
            </a:r>
            <a:r>
              <a:rPr lang="en-US" dirty="0"/>
              <a:t>/licenses/by/4.0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07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Dansgaard-Oeschner</a:t>
            </a:r>
            <a:r>
              <a:rPr lang="en-US" sz="3600" dirty="0">
                <a:solidFill>
                  <a:schemeClr val="bg1"/>
                </a:solidFill>
              </a:rPr>
              <a:t> cycles</a:t>
            </a:r>
          </a:p>
        </p:txBody>
      </p:sp>
      <p:pic>
        <p:nvPicPr>
          <p:cNvPr id="1026" name="Picture 2" descr="Image result for temperature over the last 100,000 years">
            <a:extLst>
              <a:ext uri="{FF2B5EF4-FFF2-40B4-BE49-F238E27FC236}">
                <a16:creationId xmlns:a16="http://schemas.microsoft.com/office/drawing/2014/main" xmlns="" id="{3E7956A9-D9D0-6342-938C-2B45AEF72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81"/>
          <a:stretch/>
        </p:blipFill>
        <p:spPr bwMode="auto">
          <a:xfrm>
            <a:off x="-1" y="973513"/>
            <a:ext cx="11344759" cy="45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78AA361-63D9-5946-BD0A-023B4B9D379F}"/>
              </a:ext>
            </a:extLst>
          </p:cNvPr>
          <p:cNvSpPr/>
          <p:nvPr/>
        </p:nvSpPr>
        <p:spPr>
          <a:xfrm>
            <a:off x="312549" y="5657671"/>
            <a:ext cx="115669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Increases in temperature sometimes happened pretty quickly … at the start of DO cycles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xmlns="" id="{171FF4DA-94D1-FC4B-8C3C-73261430AAF5}"/>
              </a:ext>
            </a:extLst>
          </p:cNvPr>
          <p:cNvSpPr/>
          <p:nvPr/>
        </p:nvSpPr>
        <p:spPr>
          <a:xfrm>
            <a:off x="3992137" y="1438507"/>
            <a:ext cx="457200" cy="179144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845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5464097" cy="161862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“Last Glacial Maximum” Great ice sheets of 20,000 years ago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CD443ABC-95D6-2145-A5F2-A54927E66875}"/>
              </a:ext>
            </a:extLst>
          </p:cNvPr>
          <p:cNvGrpSpPr/>
          <p:nvPr/>
        </p:nvGrpSpPr>
        <p:grpSpPr>
          <a:xfrm>
            <a:off x="0" y="1607248"/>
            <a:ext cx="6348347" cy="4912441"/>
            <a:chOff x="-20972" y="1898488"/>
            <a:chExt cx="6414385" cy="4895000"/>
          </a:xfrm>
        </p:grpSpPr>
        <p:pic>
          <p:nvPicPr>
            <p:cNvPr id="4098" name="Picture 2" descr="https://ars.els-cdn.com/content/image/1-s2.0-S0277379116304498-gr1_lrg.jpg">
              <a:extLst>
                <a:ext uri="{FF2B5EF4-FFF2-40B4-BE49-F238E27FC236}">
                  <a16:creationId xmlns:a16="http://schemas.microsoft.com/office/drawing/2014/main" xmlns="" id="{F1C64D00-D26B-4242-880D-58EC4F58C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972" y="2360153"/>
              <a:ext cx="5068966" cy="3916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9C42FBEE-4E3F-7A45-97EA-725136E4477A}"/>
                </a:ext>
              </a:extLst>
            </p:cNvPr>
            <p:cNvSpPr/>
            <p:nvPr/>
          </p:nvSpPr>
          <p:spPr>
            <a:xfrm>
              <a:off x="543848" y="1898488"/>
              <a:ext cx="5205063" cy="46002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2400" dirty="0"/>
                <a:t>North American and Eurasian ice sheets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1335F3D5-D4D4-B942-A204-6FFCE0524CCC}"/>
                </a:ext>
              </a:extLst>
            </p:cNvPr>
            <p:cNvSpPr/>
            <p:nvPr/>
          </p:nvSpPr>
          <p:spPr>
            <a:xfrm>
              <a:off x="43358" y="6333462"/>
              <a:ext cx="6350055" cy="4600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Courtesy Henry Patton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8CF07683-4A6C-AF4D-92A2-1533A8AE056B}"/>
              </a:ext>
            </a:extLst>
          </p:cNvPr>
          <p:cNvGrpSpPr/>
          <p:nvPr/>
        </p:nvGrpSpPr>
        <p:grpSpPr>
          <a:xfrm>
            <a:off x="5895593" y="3123968"/>
            <a:ext cx="5961195" cy="3734032"/>
            <a:chOff x="5895593" y="3123968"/>
            <a:chExt cx="5961195" cy="373403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858F2923-54E4-8E43-BA75-AE96ED730EC3}"/>
                </a:ext>
              </a:extLst>
            </p:cNvPr>
            <p:cNvGrpSpPr/>
            <p:nvPr/>
          </p:nvGrpSpPr>
          <p:grpSpPr>
            <a:xfrm>
              <a:off x="5895593" y="3123968"/>
              <a:ext cx="5961195" cy="3734032"/>
              <a:chOff x="-1529396" y="3825097"/>
              <a:chExt cx="6393411" cy="3600353"/>
            </a:xfrm>
          </p:grpSpPr>
          <p:pic>
            <p:nvPicPr>
              <p:cNvPr id="15" name="Picture 4" descr="https://d3i6fh83elv35t.cloudfront.net/static/2018/06/Antarctica-ice-loss-2.gif">
                <a:extLst>
                  <a:ext uri="{FF2B5EF4-FFF2-40B4-BE49-F238E27FC236}">
                    <a16:creationId xmlns:a16="http://schemas.microsoft.com/office/drawing/2014/main" xmlns="" id="{956CE05D-FA5D-3B4B-BC8B-C62A2C6288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29396" y="3825097"/>
                <a:ext cx="6393411" cy="36003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0F34421B-66A9-FB47-A982-FB0DF55DA2EB}"/>
                  </a:ext>
                </a:extLst>
              </p:cNvPr>
              <p:cNvSpPr/>
              <p:nvPr/>
            </p:nvSpPr>
            <p:spPr>
              <a:xfrm>
                <a:off x="2190385" y="4071195"/>
                <a:ext cx="1553564" cy="4451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Antarctica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CBF0C1E0-19F4-814C-B917-1F2E9D6BD591}"/>
                </a:ext>
              </a:extLst>
            </p:cNvPr>
            <p:cNvSpPr/>
            <p:nvPr/>
          </p:nvSpPr>
          <p:spPr>
            <a:xfrm>
              <a:off x="6043727" y="6245864"/>
              <a:ext cx="581306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Courtesy Philip Eales, Planetary Visions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2BDA4C9-0514-8242-A725-46970240B5A9}"/>
              </a:ext>
            </a:extLst>
          </p:cNvPr>
          <p:cNvGrpSpPr/>
          <p:nvPr/>
        </p:nvGrpSpPr>
        <p:grpSpPr>
          <a:xfrm>
            <a:off x="6305651" y="174887"/>
            <a:ext cx="5141075" cy="2864722"/>
            <a:chOff x="5464096" y="1873271"/>
            <a:chExt cx="5555844" cy="3125162"/>
          </a:xfrm>
        </p:grpSpPr>
        <p:pic>
          <p:nvPicPr>
            <p:cNvPr id="4100" name="Picture 4" descr="The Greenland Ice Sheet (Jonathan Bamber / University of Bristol / NASA’s Goddard Space Flight Center Scientific Visualization Studio)">
              <a:extLst>
                <a:ext uri="{FF2B5EF4-FFF2-40B4-BE49-F238E27FC236}">
                  <a16:creationId xmlns:a16="http://schemas.microsoft.com/office/drawing/2014/main" xmlns="" id="{5F3C3CD3-87C5-7A4F-8A4F-59814E0B52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4096" y="1873271"/>
              <a:ext cx="5555844" cy="3125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620E19A6-1349-BF4B-97A4-608FCEABBDDA}"/>
                </a:ext>
              </a:extLst>
            </p:cNvPr>
            <p:cNvSpPr/>
            <p:nvPr/>
          </p:nvSpPr>
          <p:spPr>
            <a:xfrm>
              <a:off x="8662630" y="2114728"/>
              <a:ext cx="162170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2400" dirty="0"/>
                <a:t>Greenland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1EA771D3-A531-FA43-92A6-5A269371409E}"/>
              </a:ext>
            </a:extLst>
          </p:cNvPr>
          <p:cNvSpPr/>
          <p:nvPr/>
        </p:nvSpPr>
        <p:spPr>
          <a:xfrm>
            <a:off x="6305651" y="2558605"/>
            <a:ext cx="5813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Courtesy NASA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544290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5464097" cy="161862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Lots of melting in the last 20,000 years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2ABA177-8BEE-9941-B28C-0C98C4AE437D}"/>
              </a:ext>
            </a:extLst>
          </p:cNvPr>
          <p:cNvSpPr/>
          <p:nvPr/>
        </p:nvSpPr>
        <p:spPr>
          <a:xfrm>
            <a:off x="5901517" y="2394789"/>
            <a:ext cx="5096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Courtesy NASA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4C48FED4-565C-AC42-8F6D-FDF73B0C5D4C}"/>
              </a:ext>
            </a:extLst>
          </p:cNvPr>
          <p:cNvSpPr/>
          <p:nvPr/>
        </p:nvSpPr>
        <p:spPr>
          <a:xfrm>
            <a:off x="7539181" y="5428026"/>
            <a:ext cx="2876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Courtesy NASA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E9CBA8A-75C7-7545-A7EE-EB264B627455}"/>
              </a:ext>
            </a:extLst>
          </p:cNvPr>
          <p:cNvGrpSpPr/>
          <p:nvPr/>
        </p:nvGrpSpPr>
        <p:grpSpPr>
          <a:xfrm>
            <a:off x="-20972" y="1746088"/>
            <a:ext cx="6318276" cy="4973930"/>
            <a:chOff x="-20972" y="1746088"/>
            <a:chExt cx="6318276" cy="497393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CD443ABC-95D6-2145-A5F2-A54927E66875}"/>
                </a:ext>
              </a:extLst>
            </p:cNvPr>
            <p:cNvGrpSpPr/>
            <p:nvPr/>
          </p:nvGrpSpPr>
          <p:grpSpPr>
            <a:xfrm>
              <a:off x="-20972" y="1746088"/>
              <a:ext cx="5716295" cy="4378305"/>
              <a:chOff x="-20972" y="1898488"/>
              <a:chExt cx="5716295" cy="4378305"/>
            </a:xfrm>
          </p:grpSpPr>
          <p:pic>
            <p:nvPicPr>
              <p:cNvPr id="4098" name="Picture 2" descr="https://ars.els-cdn.com/content/image/1-s2.0-S0277379116304498-gr1_lrg.jpg">
                <a:extLst>
                  <a:ext uri="{FF2B5EF4-FFF2-40B4-BE49-F238E27FC236}">
                    <a16:creationId xmlns:a16="http://schemas.microsoft.com/office/drawing/2014/main" xmlns="" id="{F1C64D00-D26B-4242-880D-58EC4F58C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0972" y="2360153"/>
                <a:ext cx="5068966" cy="3916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9C42FBEE-4E3F-7A45-97EA-725136E4477A}"/>
                  </a:ext>
                </a:extLst>
              </p:cNvPr>
              <p:cNvSpPr/>
              <p:nvPr/>
            </p:nvSpPr>
            <p:spPr>
              <a:xfrm>
                <a:off x="543848" y="1898488"/>
                <a:ext cx="51514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North American and Eurasian ice sheets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5559572B-4068-F345-BC63-DD1B86A1A61F}"/>
                </a:ext>
              </a:extLst>
            </p:cNvPr>
            <p:cNvGrpSpPr/>
            <p:nvPr/>
          </p:nvGrpSpPr>
          <p:grpSpPr>
            <a:xfrm>
              <a:off x="483265" y="2400438"/>
              <a:ext cx="3592892" cy="3349902"/>
              <a:chOff x="-297785" y="1619388"/>
              <a:chExt cx="3592892" cy="3349902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xmlns="" id="{E86EE3B2-1A9F-CA45-B288-EB7B9259D0B3}"/>
                  </a:ext>
                </a:extLst>
              </p:cNvPr>
              <p:cNvCxnSpPr/>
              <p:nvPr/>
            </p:nvCxnSpPr>
            <p:spPr>
              <a:xfrm flipH="1">
                <a:off x="-297785" y="1746638"/>
                <a:ext cx="3592892" cy="3222652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xmlns="" id="{56C065C1-0549-CD4C-BD01-8E1C45C83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267" y="1619388"/>
                <a:ext cx="3012840" cy="3349902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A36F635F-809A-3645-AD6A-7258CE671269}"/>
                </a:ext>
              </a:extLst>
            </p:cNvPr>
            <p:cNvSpPr/>
            <p:nvPr/>
          </p:nvSpPr>
          <p:spPr>
            <a:xfrm>
              <a:off x="180332" y="6258353"/>
              <a:ext cx="61169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Courtesy Henry Patton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849B7374-9F36-F342-904A-85DA63D5BC9A}"/>
              </a:ext>
            </a:extLst>
          </p:cNvPr>
          <p:cNvGrpSpPr/>
          <p:nvPr/>
        </p:nvGrpSpPr>
        <p:grpSpPr>
          <a:xfrm>
            <a:off x="5895593" y="3123968"/>
            <a:ext cx="5961195" cy="3734032"/>
            <a:chOff x="-1529396" y="3825097"/>
            <a:chExt cx="6393411" cy="3600353"/>
          </a:xfrm>
        </p:grpSpPr>
        <p:pic>
          <p:nvPicPr>
            <p:cNvPr id="29" name="Picture 4" descr="https://d3i6fh83elv35t.cloudfront.net/static/2018/06/Antarctica-ice-loss-2.gif">
              <a:extLst>
                <a:ext uri="{FF2B5EF4-FFF2-40B4-BE49-F238E27FC236}">
                  <a16:creationId xmlns:a16="http://schemas.microsoft.com/office/drawing/2014/main" xmlns="" id="{C1CCA2A3-7E30-F340-AB0B-42FE332EA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29396" y="3825097"/>
              <a:ext cx="6393411" cy="3600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D496E909-F18C-5442-89DD-4953A5D44A2C}"/>
                </a:ext>
              </a:extLst>
            </p:cNvPr>
            <p:cNvSpPr/>
            <p:nvPr/>
          </p:nvSpPr>
          <p:spPr>
            <a:xfrm>
              <a:off x="2190385" y="4071195"/>
              <a:ext cx="1553564" cy="44513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2400" dirty="0"/>
                <a:t>Antarctica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076FBA7F-ECB7-7843-99B9-4E6064A2F29D}"/>
              </a:ext>
            </a:extLst>
          </p:cNvPr>
          <p:cNvGrpSpPr/>
          <p:nvPr/>
        </p:nvGrpSpPr>
        <p:grpSpPr>
          <a:xfrm>
            <a:off x="6305651" y="174887"/>
            <a:ext cx="5141075" cy="2864722"/>
            <a:chOff x="5464096" y="1873271"/>
            <a:chExt cx="5555844" cy="3125162"/>
          </a:xfrm>
        </p:grpSpPr>
        <p:pic>
          <p:nvPicPr>
            <p:cNvPr id="32" name="Picture 4" descr="The Greenland Ice Sheet (Jonathan Bamber / University of Bristol / NASA’s Goddard Space Flight Center Scientific Visualization Studio)">
              <a:extLst>
                <a:ext uri="{FF2B5EF4-FFF2-40B4-BE49-F238E27FC236}">
                  <a16:creationId xmlns:a16="http://schemas.microsoft.com/office/drawing/2014/main" xmlns="" id="{CD568DF6-7ABF-C74A-8AA7-DE69EEF54C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4096" y="1873271"/>
              <a:ext cx="5555844" cy="3125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CCBE1679-BC87-2C4B-B9FE-5938DCF46BE2}"/>
                </a:ext>
              </a:extLst>
            </p:cNvPr>
            <p:cNvSpPr/>
            <p:nvPr/>
          </p:nvSpPr>
          <p:spPr>
            <a:xfrm>
              <a:off x="8662630" y="2114728"/>
              <a:ext cx="162170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2400" dirty="0"/>
                <a:t>Greenland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DEE9103B-5C09-C64C-BD15-2D13E6D7FE6C}"/>
              </a:ext>
            </a:extLst>
          </p:cNvPr>
          <p:cNvSpPr/>
          <p:nvPr/>
        </p:nvSpPr>
        <p:spPr>
          <a:xfrm>
            <a:off x="6043727" y="6245864"/>
            <a:ext cx="5813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Courtesy Philip Eales, Planetary Visions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4897BA0-9FA6-B141-ABDC-441B06153EBC}"/>
              </a:ext>
            </a:extLst>
          </p:cNvPr>
          <p:cNvSpPr/>
          <p:nvPr/>
        </p:nvSpPr>
        <p:spPr>
          <a:xfrm>
            <a:off x="6305651" y="2558605"/>
            <a:ext cx="5813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Courtesy NASA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167872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929" y="0"/>
            <a:ext cx="2994212" cy="2810107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Climate has remained pretty steady in the last 10,000 years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C34C1D63-CBF0-2249-8E4E-70C19232F125}"/>
              </a:ext>
            </a:extLst>
          </p:cNvPr>
          <p:cNvGrpSpPr/>
          <p:nvPr/>
        </p:nvGrpSpPr>
        <p:grpSpPr>
          <a:xfrm>
            <a:off x="2976282" y="18660"/>
            <a:ext cx="9599771" cy="6502393"/>
            <a:chOff x="2976282" y="18660"/>
            <a:chExt cx="9599771" cy="6502393"/>
          </a:xfrm>
        </p:grpSpPr>
        <p:pic>
          <p:nvPicPr>
            <p:cNvPr id="16386" name="Picture 2" descr="Image result for temperature of the holocene">
              <a:extLst>
                <a:ext uri="{FF2B5EF4-FFF2-40B4-BE49-F238E27FC236}">
                  <a16:creationId xmlns:a16="http://schemas.microsoft.com/office/drawing/2014/main" xmlns="" id="{9C051530-6DBC-1849-A970-E65FCC2F09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17"/>
            <a:stretch/>
          </p:blipFill>
          <p:spPr bwMode="auto">
            <a:xfrm>
              <a:off x="2976282" y="18660"/>
              <a:ext cx="9197783" cy="6502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2F10CA76-26A7-6F4D-8C56-59BA0D1F6C5E}"/>
                </a:ext>
              </a:extLst>
            </p:cNvPr>
            <p:cNvSpPr/>
            <p:nvPr/>
          </p:nvSpPr>
          <p:spPr>
            <a:xfrm>
              <a:off x="9780104" y="4855169"/>
              <a:ext cx="279594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Image courtesy Robert </a:t>
              </a:r>
              <a:r>
                <a:rPr lang="en-US" sz="2400" dirty="0" err="1"/>
                <a:t>Corell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62491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Disintegration of Larsen B in 2002</a:t>
            </a:r>
          </a:p>
        </p:txBody>
      </p:sp>
      <p:pic>
        <p:nvPicPr>
          <p:cNvPr id="6146" name="Picture 2" descr="Larsen B ice shelf">
            <a:extLst>
              <a:ext uri="{FF2B5EF4-FFF2-40B4-BE49-F238E27FC236}">
                <a16:creationId xmlns:a16="http://schemas.microsoft.com/office/drawing/2014/main" xmlns="" id="{5BAD5300-3FF2-0641-8144-793FBF63C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0649"/>
            <a:ext cx="6141428" cy="40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44FA715-25FA-8D45-B240-93EF66F09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132" y="1530649"/>
            <a:ext cx="5131604" cy="4087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512ED2F-82B3-7E44-82F0-175B7CB95BA3}"/>
              </a:ext>
            </a:extLst>
          </p:cNvPr>
          <p:cNvSpPr txBox="1"/>
          <p:nvPr/>
        </p:nvSpPr>
        <p:spPr>
          <a:xfrm>
            <a:off x="1226366" y="962934"/>
            <a:ext cx="344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January 31, 2002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17FBBE8-DE04-9A48-B241-AFE3DC8447E1}"/>
              </a:ext>
            </a:extLst>
          </p:cNvPr>
          <p:cNvSpPr txBox="1"/>
          <p:nvPr/>
        </p:nvSpPr>
        <p:spPr>
          <a:xfrm>
            <a:off x="8008166" y="992351"/>
            <a:ext cx="344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March 5, 2002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C90EEC1-A297-4747-82C0-831D96E0190F}"/>
              </a:ext>
            </a:extLst>
          </p:cNvPr>
          <p:cNvSpPr/>
          <p:nvPr/>
        </p:nvSpPr>
        <p:spPr>
          <a:xfrm>
            <a:off x="0" y="4959819"/>
            <a:ext cx="308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Courtesy NASA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9F0C866-0143-5E4E-B09D-3C4C4606373E}"/>
              </a:ext>
            </a:extLst>
          </p:cNvPr>
          <p:cNvSpPr/>
          <p:nvPr/>
        </p:nvSpPr>
        <p:spPr>
          <a:xfrm>
            <a:off x="7036279" y="4959819"/>
            <a:ext cx="308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Courtesy NASA </a:t>
            </a:r>
          </a:p>
        </p:txBody>
      </p:sp>
    </p:spTree>
    <p:extLst>
      <p:ext uri="{BB962C8B-B14F-4D97-AF65-F5344CB8AC3E}">
        <p14:creationId xmlns:p14="http://schemas.microsoft.com/office/powerpoint/2010/main" val="1672551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5B47F47-DCAE-E745-AD09-0469CF90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fld id="{E7DC01E3-79BB-1648-A577-65BFA3870D59}" type="slidenum">
              <a:rPr lang="en-US" altLang="x-none"/>
              <a:pPr>
                <a:defRPr/>
              </a:pPr>
              <a:t>15</a:t>
            </a:fld>
            <a:endParaRPr lang="en-US" altLang="x-none"/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xmlns="" id="{DA5AA607-888C-654E-B328-57D21566EE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192001" cy="82296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altLang="en-US" sz="3600" dirty="0">
                <a:solidFill>
                  <a:schemeClr val="bg1"/>
                </a:solidFill>
              </a:rPr>
              <a:t>What are the prospects for future sea level rise?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8150090-A458-4F4F-B1B6-B1FBD10B9EFF}"/>
              </a:ext>
            </a:extLst>
          </p:cNvPr>
          <p:cNvSpPr/>
          <p:nvPr/>
        </p:nvSpPr>
        <p:spPr>
          <a:xfrm>
            <a:off x="65176" y="5238164"/>
            <a:ext cx="5937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SLE estimates from Davies, 2019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CE8B4D46-F12B-1B4F-8522-847B8BC7DD4B}"/>
              </a:ext>
            </a:extLst>
          </p:cNvPr>
          <p:cNvGrpSpPr/>
          <p:nvPr/>
        </p:nvGrpSpPr>
        <p:grpSpPr>
          <a:xfrm>
            <a:off x="232346" y="1152398"/>
            <a:ext cx="5176852" cy="3613455"/>
            <a:chOff x="232346" y="1152398"/>
            <a:chExt cx="5176852" cy="361345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CFD381B2-6BB6-7C42-A125-EB5776D18F64}"/>
                </a:ext>
              </a:extLst>
            </p:cNvPr>
            <p:cNvGrpSpPr/>
            <p:nvPr/>
          </p:nvGrpSpPr>
          <p:grpSpPr>
            <a:xfrm>
              <a:off x="232346" y="1152398"/>
              <a:ext cx="4887979" cy="3613455"/>
              <a:chOff x="228871" y="1437936"/>
              <a:chExt cx="5165215" cy="3764471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xmlns="" id="{8FA2F1AD-4E23-1249-8EDB-B4A5A75C7661}"/>
                  </a:ext>
                </a:extLst>
              </p:cNvPr>
              <p:cNvGrpSpPr/>
              <p:nvPr/>
            </p:nvGrpSpPr>
            <p:grpSpPr>
              <a:xfrm>
                <a:off x="228871" y="1437936"/>
                <a:ext cx="5165215" cy="3764471"/>
                <a:chOff x="116975" y="3570423"/>
                <a:chExt cx="5165215" cy="3764471"/>
              </a:xfrm>
            </p:grpSpPr>
            <p:pic>
              <p:nvPicPr>
                <p:cNvPr id="1028" name="Picture 4" descr="https://d3i6fh83elv35t.cloudfront.net/static/2018/06/Antarctica-ice-loss-2.gif">
                  <a:extLst>
                    <a:ext uri="{FF2B5EF4-FFF2-40B4-BE49-F238E27FC236}">
                      <a16:creationId xmlns:a16="http://schemas.microsoft.com/office/drawing/2014/main" xmlns="" id="{50361171-3690-754D-B335-CB8FC9F9D8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725" y="4563407"/>
                  <a:ext cx="4921532" cy="27714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xmlns="" id="{698B2FF2-1CDA-F647-ACDA-0475E758EBB3}"/>
                    </a:ext>
                  </a:extLst>
                </p:cNvPr>
                <p:cNvSpPr/>
                <p:nvPr/>
              </p:nvSpPr>
              <p:spPr>
                <a:xfrm>
                  <a:off x="116975" y="3570423"/>
                  <a:ext cx="5165215" cy="865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Antarctica: 58 meters sea level equivalent (SLE)</a:t>
                  </a:r>
                </a:p>
              </p:txBody>
            </p: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D574C0C2-DFF5-CD42-A8E8-7CFC8D47F914}"/>
                  </a:ext>
                </a:extLst>
              </p:cNvPr>
              <p:cNvSpPr/>
              <p:nvPr/>
            </p:nvSpPr>
            <p:spPr>
              <a:xfrm>
                <a:off x="2517644" y="2767612"/>
                <a:ext cx="1764728" cy="4809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53.3 meters</a:t>
                </a: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9248AA62-8B5B-A04B-8F8C-ADC2CF01B8A2}"/>
                  </a:ext>
                </a:extLst>
              </p:cNvPr>
              <p:cNvSpPr/>
              <p:nvPr/>
            </p:nvSpPr>
            <p:spPr>
              <a:xfrm>
                <a:off x="1404684" y="3269586"/>
                <a:ext cx="605069" cy="4809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4.5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170BE435-5980-BA46-ABEA-F7BF0CEB3C4C}"/>
                </a:ext>
              </a:extLst>
            </p:cNvPr>
            <p:cNvSpPr/>
            <p:nvPr/>
          </p:nvSpPr>
          <p:spPr>
            <a:xfrm>
              <a:off x="312874" y="4258550"/>
              <a:ext cx="50963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Courtesy NASA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E739E39C-CBFC-1A4E-BA00-4B95F3F4C9CD}"/>
              </a:ext>
            </a:extLst>
          </p:cNvPr>
          <p:cNvGrpSpPr/>
          <p:nvPr/>
        </p:nvGrpSpPr>
        <p:grpSpPr>
          <a:xfrm>
            <a:off x="5867400" y="932162"/>
            <a:ext cx="5231348" cy="2656824"/>
            <a:chOff x="5867400" y="932162"/>
            <a:chExt cx="5231348" cy="265682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9D32773D-B0F0-BF4E-BD73-357458E41252}"/>
                </a:ext>
              </a:extLst>
            </p:cNvPr>
            <p:cNvGrpSpPr/>
            <p:nvPr/>
          </p:nvGrpSpPr>
          <p:grpSpPr>
            <a:xfrm>
              <a:off x="5867400" y="932162"/>
              <a:ext cx="4762830" cy="2653955"/>
              <a:chOff x="5867400" y="932162"/>
              <a:chExt cx="4762830" cy="2653955"/>
            </a:xfrm>
          </p:grpSpPr>
          <p:pic>
            <p:nvPicPr>
              <p:cNvPr id="16" name="Picture 4" descr="The Greenland Ice Sheet (Jonathan Bamber / University of Bristol / NASA’s Goddard Space Flight Center Scientific Visualization Studio)">
                <a:extLst>
                  <a:ext uri="{FF2B5EF4-FFF2-40B4-BE49-F238E27FC236}">
                    <a16:creationId xmlns:a16="http://schemas.microsoft.com/office/drawing/2014/main" xmlns="" id="{CE5E0F97-B1CB-DA42-83CE-8D46A107EE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7400" y="932162"/>
                <a:ext cx="4762830" cy="26539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52720D01-3B4F-F040-A320-7C907AB81E51}"/>
                  </a:ext>
                </a:extLst>
              </p:cNvPr>
              <p:cNvSpPr/>
              <p:nvPr/>
            </p:nvSpPr>
            <p:spPr>
              <a:xfrm>
                <a:off x="8749380" y="1062250"/>
                <a:ext cx="1621703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Greenland: 7.4 m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6529110E-D019-C94C-8CF4-E74652BAB39D}"/>
                </a:ext>
              </a:extLst>
            </p:cNvPr>
            <p:cNvSpPr/>
            <p:nvPr/>
          </p:nvSpPr>
          <p:spPr>
            <a:xfrm>
              <a:off x="6002424" y="3127321"/>
              <a:ext cx="50963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Courtesy NASA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748DF2C9-EE8F-C24F-8C5A-D5794BFF6FD0}"/>
              </a:ext>
            </a:extLst>
          </p:cNvPr>
          <p:cNvGrpSpPr/>
          <p:nvPr/>
        </p:nvGrpSpPr>
        <p:grpSpPr>
          <a:xfrm>
            <a:off x="6245485" y="3734617"/>
            <a:ext cx="5162992" cy="2940996"/>
            <a:chOff x="6245485" y="3734617"/>
            <a:chExt cx="5162992" cy="2940996"/>
          </a:xfrm>
        </p:grpSpPr>
        <p:pic>
          <p:nvPicPr>
            <p:cNvPr id="7172" name="Picture 4" descr="https://www.nasa.gov/sites/default/files/thumbnails/image/b40i5232.jpg">
              <a:extLst>
                <a:ext uri="{FF2B5EF4-FFF2-40B4-BE49-F238E27FC236}">
                  <a16:creationId xmlns:a16="http://schemas.microsoft.com/office/drawing/2014/main" xmlns="" id="{42F07B12-2FF5-E148-AB55-7E954852A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485" y="3734617"/>
              <a:ext cx="4411494" cy="2940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ED5BE7D0-E364-AA46-95EC-BDA38BF7B06E}"/>
                </a:ext>
              </a:extLst>
            </p:cNvPr>
            <p:cNvSpPr/>
            <p:nvPr/>
          </p:nvSpPr>
          <p:spPr>
            <a:xfrm>
              <a:off x="6312153" y="6144546"/>
              <a:ext cx="50963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Courtesy NASA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66553D8-2B48-D049-BBC4-5DFFB18B8258}"/>
              </a:ext>
            </a:extLst>
          </p:cNvPr>
          <p:cNvSpPr/>
          <p:nvPr/>
        </p:nvSpPr>
        <p:spPr>
          <a:xfrm>
            <a:off x="7778671" y="5284330"/>
            <a:ext cx="2789448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Mountain glaciers: </a:t>
            </a:r>
          </a:p>
          <a:p>
            <a:r>
              <a:rPr lang="en-US" sz="2400" dirty="0"/>
              <a:t>0.4 m (40 cm) </a:t>
            </a:r>
          </a:p>
        </p:txBody>
      </p:sp>
    </p:spTree>
    <p:extLst>
      <p:ext uri="{BB962C8B-B14F-4D97-AF65-F5344CB8AC3E}">
        <p14:creationId xmlns:p14="http://schemas.microsoft.com/office/powerpoint/2010/main" val="1393298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caused all these changes? </a:t>
            </a:r>
          </a:p>
        </p:txBody>
      </p:sp>
      <p:pic>
        <p:nvPicPr>
          <p:cNvPr id="1026" name="Picture 2" descr="Image result for temperature over the last 100,000 years">
            <a:extLst>
              <a:ext uri="{FF2B5EF4-FFF2-40B4-BE49-F238E27FC236}">
                <a16:creationId xmlns:a16="http://schemas.microsoft.com/office/drawing/2014/main" xmlns="" id="{3E7956A9-D9D0-6342-938C-2B45AEF72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81"/>
          <a:stretch/>
        </p:blipFill>
        <p:spPr bwMode="auto">
          <a:xfrm>
            <a:off x="-1" y="973513"/>
            <a:ext cx="11344759" cy="45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3629B8B-7673-B24B-8BEC-DD3275D243B9}"/>
              </a:ext>
            </a:extLst>
          </p:cNvPr>
          <p:cNvSpPr/>
          <p:nvPr/>
        </p:nvSpPr>
        <p:spPr>
          <a:xfrm>
            <a:off x="334537" y="5952476"/>
            <a:ext cx="11188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Partial answer: Orbital variations changed the amount of sunlight to land on the earth</a:t>
            </a:r>
          </a:p>
        </p:txBody>
      </p:sp>
    </p:spTree>
    <p:extLst>
      <p:ext uri="{BB962C8B-B14F-4D97-AF65-F5344CB8AC3E}">
        <p14:creationId xmlns:p14="http://schemas.microsoft.com/office/powerpoint/2010/main" val="3875184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751841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Milankovitch cycles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8682D0F9-5F28-C74E-BC68-F5DDA8318369}"/>
              </a:ext>
            </a:extLst>
          </p:cNvPr>
          <p:cNvGrpSpPr/>
          <p:nvPr/>
        </p:nvGrpSpPr>
        <p:grpSpPr>
          <a:xfrm>
            <a:off x="169293" y="1373490"/>
            <a:ext cx="11853413" cy="4882961"/>
            <a:chOff x="152347" y="1082940"/>
            <a:chExt cx="11853413" cy="4882961"/>
          </a:xfrm>
        </p:grpSpPr>
        <p:pic>
          <p:nvPicPr>
            <p:cNvPr id="1026" name="Picture 2" descr="https://www.universetoday.com/wp-content/uploads/2009/09/620px-milankovitchcycles.jpg">
              <a:extLst>
                <a:ext uri="{FF2B5EF4-FFF2-40B4-BE49-F238E27FC236}">
                  <a16:creationId xmlns:a16="http://schemas.microsoft.com/office/drawing/2014/main" xmlns="" id="{131FAE66-3CF9-C64D-90A4-6059FC8F0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47" y="1082940"/>
              <a:ext cx="6803227" cy="488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4C2C4EC5-EBF1-C843-820D-03CC8FDB9DC4}"/>
                </a:ext>
              </a:extLst>
            </p:cNvPr>
            <p:cNvSpPr/>
            <p:nvPr/>
          </p:nvSpPr>
          <p:spPr>
            <a:xfrm>
              <a:off x="186240" y="5340832"/>
              <a:ext cx="118195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Courtesy UCAR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AFED7FC-ADA3-B144-B902-A62DAD881262}"/>
              </a:ext>
            </a:extLst>
          </p:cNvPr>
          <p:cNvSpPr txBox="1"/>
          <p:nvPr/>
        </p:nvSpPr>
        <p:spPr>
          <a:xfrm>
            <a:off x="6955574" y="1183480"/>
            <a:ext cx="52364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Milankovitch cycles change how much sunlight reaches the earth, hence can drive glaciation/deglaciation cycles.</a:t>
            </a:r>
          </a:p>
          <a:p>
            <a:endParaRPr lang="en-US" sz="2400" dirty="0"/>
          </a:p>
          <a:p>
            <a:r>
              <a:rPr lang="en-US" sz="2400" dirty="0"/>
              <a:t>DO events occur on a smaller time scale (a few thousand years), so we can’t attribute them to Milankovitch. But we can see Milankovitch fingerprints on longer time scales in the ice core data.</a:t>
            </a:r>
          </a:p>
          <a:p>
            <a:endParaRPr lang="en-US" sz="2400" dirty="0"/>
          </a:p>
          <a:p>
            <a:r>
              <a:rPr lang="en-US" sz="2400" dirty="0"/>
              <a:t>The catch: Milankovitch-related changes in solar energy weren’t big enough on their own … they needed some kind of </a:t>
            </a:r>
            <a:r>
              <a:rPr lang="en-US" sz="2400" b="1" dirty="0"/>
              <a:t>climate amplifier </a:t>
            </a:r>
            <a:r>
              <a:rPr lang="en-US" sz="2400" dirty="0"/>
              <a:t>(like CO</a:t>
            </a:r>
            <a:r>
              <a:rPr lang="en-US" sz="2400" baseline="-25000" dirty="0"/>
              <a:t>2</a:t>
            </a:r>
            <a:r>
              <a:rPr lang="en-US" sz="2400" dirty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3269586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we learned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57D43D0-1A06-9B48-93E0-1DA863F66768}"/>
              </a:ext>
            </a:extLst>
          </p:cNvPr>
          <p:cNvSpPr txBox="1"/>
          <p:nvPr/>
        </p:nvSpPr>
        <p:spPr>
          <a:xfrm>
            <a:off x="923574" y="1702264"/>
            <a:ext cx="104231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Isotopes of oxygen in ice cores are a temperature proxy (record).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Significant human migrations resulted as a result of rapid changes in temperature (and sea level) associated with </a:t>
            </a:r>
            <a:r>
              <a:rPr lang="en-US" sz="2400" dirty="0" err="1"/>
              <a:t>Dansgaard-Oeschner</a:t>
            </a:r>
            <a:r>
              <a:rPr lang="en-US" sz="2400" dirty="0"/>
              <a:t> cycles.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On longer time scales, Milankovitch cycles can explain the timing of glaciation/</a:t>
            </a:r>
            <a:r>
              <a:rPr lang="en-US" sz="2400" dirty="0" err="1"/>
              <a:t>deglaciation</a:t>
            </a:r>
            <a:r>
              <a:rPr lang="en-US" sz="2400" dirty="0"/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Both </a:t>
            </a:r>
            <a:r>
              <a:rPr lang="en-US" sz="2400" dirty="0" err="1"/>
              <a:t>Dansgaard-Oeschner</a:t>
            </a:r>
            <a:r>
              <a:rPr lang="en-US" sz="2400" dirty="0"/>
              <a:t> and Milankovitch cycles require some kind of climate amplifier (like CO</a:t>
            </a:r>
            <a:r>
              <a:rPr lang="en-US" sz="2400" baseline="-25000" dirty="0"/>
              <a:t>2</a:t>
            </a:r>
            <a:r>
              <a:rPr lang="en-US" sz="2400" dirty="0"/>
              <a:t>) to explain their effect on climate.</a:t>
            </a:r>
          </a:p>
        </p:txBody>
      </p:sp>
    </p:spTree>
    <p:extLst>
      <p:ext uri="{BB962C8B-B14F-4D97-AF65-F5344CB8AC3E}">
        <p14:creationId xmlns:p14="http://schemas.microsoft.com/office/powerpoint/2010/main" val="2360888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57D43D0-1A06-9B48-93E0-1DA863F66768}"/>
              </a:ext>
            </a:extLst>
          </p:cNvPr>
          <p:cNvSpPr txBox="1"/>
          <p:nvPr/>
        </p:nvSpPr>
        <p:spPr>
          <a:xfrm>
            <a:off x="0" y="704740"/>
            <a:ext cx="120153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7050" indent="-527050"/>
            <a:r>
              <a:rPr lang="en-US" sz="1200" dirty="0"/>
              <a:t>Isotopes: </a:t>
            </a:r>
            <a:r>
              <a:rPr lang="en-US" sz="1200" dirty="0" err="1"/>
              <a:t>Simmon</a:t>
            </a:r>
            <a:r>
              <a:rPr lang="en-US" sz="1200" dirty="0"/>
              <a:t>, Robert, NASA, </a:t>
            </a:r>
            <a:r>
              <a:rPr lang="en-US" sz="1200" dirty="0">
                <a:hlinkClick r:id="rId3"/>
              </a:rPr>
              <a:t>https://earthobservatory.nasa.gov/features/Paleoclimatology_OxygenBalance</a:t>
            </a:r>
            <a:endParaRPr lang="en-US" sz="1200" dirty="0"/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/>
              <a:t>Mass Spectrometer: </a:t>
            </a:r>
            <a:r>
              <a:rPr lang="en-US" sz="1200" dirty="0" err="1"/>
              <a:t>Fyson</a:t>
            </a:r>
            <a:r>
              <a:rPr lang="en-US" sz="1200" dirty="0"/>
              <a:t>, Devon, </a:t>
            </a:r>
            <a:r>
              <a:rPr lang="en-US" sz="1200" dirty="0">
                <a:hlinkClick r:id="rId4"/>
              </a:rPr>
              <a:t>https://commons.wikimedia.org/wiki/File:Mass_Spectrometer_Schematic.svg</a:t>
            </a:r>
            <a:endParaRPr lang="en-US" sz="1200" dirty="0"/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Ocean profile: Anderson, Genevieve, SBCC, 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https://www.marinebio.net/marinescience/01intro/woclass.htm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7050" indent="-527050"/>
            <a:endParaRPr lang="en-US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7050" indent="-527050"/>
            <a:r>
              <a:rPr lang="en-US" sz="1200" dirty="0"/>
              <a:t>18O map: </a:t>
            </a:r>
            <a:r>
              <a:rPr lang="en-US" sz="1200" dirty="0" err="1"/>
              <a:t>Simmon</a:t>
            </a:r>
            <a:r>
              <a:rPr lang="en-US" sz="1200" dirty="0"/>
              <a:t>, Robert, NASA, </a:t>
            </a:r>
            <a:r>
              <a:rPr lang="en-US" sz="1200" dirty="0">
                <a:hlinkClick r:id="rId3"/>
              </a:rPr>
              <a:t>https://earthobservatory.nasa.gov/features/Paleoclimatology_OxygenBalance</a:t>
            </a:r>
            <a:endParaRPr lang="en-US" sz="1200" dirty="0"/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Ice core: Thompson, Lonnie, </a:t>
            </a:r>
            <a:r>
              <a:rPr lang="en-US" sz="1200" dirty="0">
                <a:hlinkClick r:id="rId6"/>
              </a:rPr>
              <a:t>http://www.antarcticglaciers.org/glaciers-and-climate/ice-cores/ice-core-basics/#jp-carousel-5901</a:t>
            </a:r>
            <a:endParaRPr lang="en-US" sz="1200" dirty="0"/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/>
              <a:t>100 </a:t>
            </a:r>
            <a:r>
              <a:rPr lang="en-US" sz="1200" dirty="0" err="1"/>
              <a:t>kyr</a:t>
            </a:r>
            <a:r>
              <a:rPr lang="en-US" sz="1200" dirty="0"/>
              <a:t> timeline: Steffen, Will. Notes: (</a:t>
            </a:r>
            <a:r>
              <a:rPr lang="en-US" sz="1200" dirty="0" err="1"/>
              <a:t>i</a:t>
            </a:r>
            <a:r>
              <a:rPr lang="en-US" sz="1200" dirty="0"/>
              <a:t>) the estimates of human migration patterns (dates etc.) come from a wide variety of sources on human migration out of Africa, and (ii) the actual timeline of temperature changes comes from the GRIP (Greenland) ice core, as published in: </a:t>
            </a:r>
            <a:r>
              <a:rPr lang="en-US" sz="1200" dirty="0" err="1"/>
              <a:t>Ganopolski</a:t>
            </a:r>
            <a:r>
              <a:rPr lang="en-US" sz="1200" dirty="0"/>
              <a:t> A and </a:t>
            </a:r>
            <a:r>
              <a:rPr lang="en-US" sz="1200" dirty="0" err="1"/>
              <a:t>Rahmstorf</a:t>
            </a:r>
            <a:r>
              <a:rPr lang="en-US" sz="1200" dirty="0"/>
              <a:t> S (2001) Rapid changes of glacial climate simulated in a coupled climate model. Nature 409: 153-158.</a:t>
            </a:r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/>
              <a:t>North American and Eurasian ice sheets: Patton, H., Hubbard, A., </a:t>
            </a:r>
            <a:r>
              <a:rPr lang="en-US" sz="1200" dirty="0" err="1"/>
              <a:t>Andreassen</a:t>
            </a:r>
            <a:r>
              <a:rPr lang="en-US" sz="1200" dirty="0"/>
              <a:t>, K., </a:t>
            </a:r>
            <a:r>
              <a:rPr lang="en-US" sz="1200" dirty="0" err="1"/>
              <a:t>Winsborrow</a:t>
            </a:r>
            <a:r>
              <a:rPr lang="en-US" sz="1200" dirty="0"/>
              <a:t>, M., </a:t>
            </a:r>
            <a:r>
              <a:rPr lang="en-US" sz="1200" dirty="0" err="1"/>
              <a:t>Stroeven</a:t>
            </a:r>
            <a:r>
              <a:rPr lang="en-US" sz="1200" dirty="0"/>
              <a:t>, A.P., 2016. The build-up, configuration, and dynamical sensitivity of the Eurasian ice-sheet complex to Late </a:t>
            </a:r>
            <a:r>
              <a:rPr lang="en-US" sz="1200" dirty="0" err="1"/>
              <a:t>Weichselian</a:t>
            </a:r>
            <a:r>
              <a:rPr lang="en-US" sz="1200" dirty="0"/>
              <a:t> climatic and oceanic forcing. Quaternary Science Reviews 153, 97–121. </a:t>
            </a:r>
            <a:r>
              <a:rPr lang="en-US" sz="1200" dirty="0">
                <a:hlinkClick r:id="rId7"/>
              </a:rPr>
              <a:t>https://doi.org/10.1016/j.quascirev.2016.10.009</a:t>
            </a:r>
            <a:endParaRPr lang="en-US" sz="1200" dirty="0"/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/>
              <a:t>Greenland: NASA Visualization, </a:t>
            </a:r>
            <a:r>
              <a:rPr lang="en-US" sz="1200" dirty="0">
                <a:hlinkClick r:id="rId8"/>
              </a:rPr>
              <a:t>https://www.astrobio.net/also-in-news/greenland-ice-sheet-vulnerable-climate-change-previously-thought/</a:t>
            </a:r>
            <a:endParaRPr lang="en-US" sz="1200" dirty="0"/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/>
              <a:t>Antarctica: Eales, Philip, Planetary Visions, </a:t>
            </a:r>
            <a:r>
              <a:rPr lang="en-US" sz="1200" dirty="0">
                <a:hlinkClick r:id="rId9"/>
              </a:rPr>
              <a:t>https://climate.nasa.gov/news/2749/ramp-up-in-antarctic-ice-loss-speeds-sea-level-rise/</a:t>
            </a:r>
            <a:r>
              <a:rPr lang="en-US" sz="1200" dirty="0"/>
              <a:t> </a:t>
            </a:r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 err="1"/>
              <a:t>Corell</a:t>
            </a:r>
            <a:r>
              <a:rPr lang="en-US" sz="1200" dirty="0"/>
              <a:t>, Robert, </a:t>
            </a:r>
            <a:r>
              <a:rPr lang="en-US" sz="1200" dirty="0">
                <a:hlinkClick r:id="rId10"/>
              </a:rPr>
              <a:t>http://www.climatecodered.org/2011/01/rethinking-safe-climate-have-we-already.html</a:t>
            </a:r>
            <a:r>
              <a:rPr lang="en-US" sz="1200" dirty="0"/>
              <a:t> </a:t>
            </a:r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/>
              <a:t>Larsen B: NASA, </a:t>
            </a:r>
            <a:r>
              <a:rPr lang="en-US" sz="1200" dirty="0">
                <a:hlinkClick r:id="rId11"/>
              </a:rPr>
              <a:t>https://www.livescience.com/42562-antarctic-ice-shelf-collapse-cause.html</a:t>
            </a:r>
            <a:endParaRPr lang="en-US" sz="1200" dirty="0"/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/>
              <a:t>Sea Level Equivalents: Davies, Bethan, 2019, </a:t>
            </a:r>
            <a:r>
              <a:rPr lang="en-US" sz="1200" dirty="0">
                <a:hlinkClick r:id="rId12"/>
              </a:rPr>
              <a:t>http://www.antarcticglaciers.org/glaciers-and-climate/what-is-the-global-volume-of-land-ice-and-how-is-it-changing/</a:t>
            </a:r>
            <a:endParaRPr lang="en-US" sz="1200" dirty="0"/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/>
              <a:t>Mountain Glaciers: NASA, </a:t>
            </a:r>
            <a:r>
              <a:rPr lang="en-US" sz="1200" dirty="0">
                <a:hlinkClick r:id="rId13"/>
              </a:rPr>
              <a:t>https://www.nasa.gov/feature/goddard/2019/a-decade-of-icebridge-alaska-flights</a:t>
            </a:r>
            <a:endParaRPr lang="en-US" sz="1200" dirty="0"/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/>
              <a:t>Milankovitch cycles, UCAR, </a:t>
            </a:r>
            <a:r>
              <a:rPr lang="en-US" sz="1200" dirty="0">
                <a:hlinkClick r:id="rId14"/>
              </a:rPr>
              <a:t>https://www.universetoday.com/39012/milankovitch-cycle/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8500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12192000" cy="62653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>
                <a:solidFill>
                  <a:schemeClr val="bg1"/>
                </a:solidFill>
              </a:rPr>
              <a:t>Isotopes</a:t>
            </a:r>
            <a:endParaRPr lang="en-US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3A5722E7-BFA1-A846-8A9A-5E336CED2724}"/>
              </a:ext>
            </a:extLst>
          </p:cNvPr>
          <p:cNvGrpSpPr/>
          <p:nvPr/>
        </p:nvGrpSpPr>
        <p:grpSpPr>
          <a:xfrm>
            <a:off x="289491" y="1266932"/>
            <a:ext cx="5563143" cy="2997085"/>
            <a:chOff x="2367506" y="816770"/>
            <a:chExt cx="5563143" cy="2997085"/>
          </a:xfrm>
        </p:grpSpPr>
        <p:pic>
          <p:nvPicPr>
            <p:cNvPr id="9" name="Picture 5" descr="ttps://earthobservatory.nasa.gov/Features/Paleoclimatology_OxygenBalance/images/oxygen_isotopes_still.gi">
              <a:extLst>
                <a:ext uri="{FF2B5EF4-FFF2-40B4-BE49-F238E27FC236}">
                  <a16:creationId xmlns:a16="http://schemas.microsoft.com/office/drawing/2014/main" xmlns="" id="{0C1B9F38-F9B7-364A-BCEB-FBE72D45F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787" y="816770"/>
              <a:ext cx="5122862" cy="2078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1">
              <a:extLst>
                <a:ext uri="{FF2B5EF4-FFF2-40B4-BE49-F238E27FC236}">
                  <a16:creationId xmlns:a16="http://schemas.microsoft.com/office/drawing/2014/main" xmlns="" id="{358AE145-E2CA-DB42-A8BA-647411A3A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7506" y="2982858"/>
              <a:ext cx="2543213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dirty="0"/>
                <a:t>Normal abundance is ~99.8%</a:t>
              </a:r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xmlns="" id="{C7F91C76-0AC6-E94B-8017-885AA0DB5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0503" y="2982858"/>
              <a:ext cx="257964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dirty="0"/>
                <a:t>Normal abundance is ~0.2%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0BF060-2A1D-C944-BED4-A0615E8696B5}"/>
              </a:ext>
            </a:extLst>
          </p:cNvPr>
          <p:cNvSpPr/>
          <p:nvPr/>
        </p:nvSpPr>
        <p:spPr>
          <a:xfrm>
            <a:off x="330024" y="5461341"/>
            <a:ext cx="117021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Courtesy Robert </a:t>
            </a:r>
            <a:r>
              <a:rPr lang="en-US" sz="2400" dirty="0" err="1"/>
              <a:t>Simmon</a:t>
            </a:r>
            <a:r>
              <a:rPr lang="en-US" sz="2400" dirty="0"/>
              <a:t>, NASA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08525" y="1441248"/>
            <a:ext cx="56092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Times New Roman"/>
              </a:rPr>
              <a:t>Difference</a:t>
            </a:r>
            <a:r>
              <a:rPr lang="en-US" sz="2400" dirty="0" smtClean="0">
                <a:latin typeface="Times New Roman"/>
              </a:rPr>
              <a:t> from normal abundance is called </a:t>
            </a:r>
          </a:p>
          <a:p>
            <a:r>
              <a:rPr lang="en-US" sz="2400" b="1" dirty="0" smtClean="0">
                <a:latin typeface="Times New Roman"/>
              </a:rPr>
              <a:t>δ</a:t>
            </a:r>
            <a:r>
              <a:rPr lang="en-US" sz="2400" b="1" baseline="30000" dirty="0" smtClean="0">
                <a:latin typeface="Times New Roman"/>
              </a:rPr>
              <a:t>18</a:t>
            </a:r>
            <a:r>
              <a:rPr lang="en-US" sz="2400" b="1" dirty="0" smtClean="0">
                <a:latin typeface="Times New Roman"/>
              </a:rPr>
              <a:t>O</a:t>
            </a:r>
          </a:p>
          <a:p>
            <a:endParaRPr lang="en-US" sz="2400" dirty="0">
              <a:latin typeface="Times New Roman"/>
            </a:endParaRPr>
          </a:p>
          <a:p>
            <a:r>
              <a:rPr lang="en-US" sz="2400" baseline="30000" dirty="0" smtClean="0">
                <a:latin typeface="Times New Roman"/>
              </a:rPr>
              <a:t>18</a:t>
            </a:r>
            <a:r>
              <a:rPr lang="en-US" sz="2400" dirty="0" smtClean="0">
                <a:latin typeface="Times New Roman"/>
              </a:rPr>
              <a:t>O-</a:t>
            </a:r>
            <a:r>
              <a:rPr lang="en-US" sz="2400" i="1" dirty="0" smtClean="0">
                <a:latin typeface="Times New Roman"/>
              </a:rPr>
              <a:t>depleted</a:t>
            </a:r>
            <a:r>
              <a:rPr lang="en-US" sz="2400" dirty="0" smtClean="0">
                <a:latin typeface="Times New Roman"/>
              </a:rPr>
              <a:t> samples have </a:t>
            </a:r>
            <a:r>
              <a:rPr lang="en-US" sz="2400" b="1" dirty="0" smtClean="0">
                <a:latin typeface="Times New Roman"/>
              </a:rPr>
              <a:t>negative</a:t>
            </a:r>
            <a:r>
              <a:rPr lang="en-US" sz="2400" dirty="0" smtClean="0">
                <a:latin typeface="Times New Roman"/>
              </a:rPr>
              <a:t> </a:t>
            </a:r>
            <a:r>
              <a:rPr lang="en-US" sz="2400" b="1" dirty="0">
                <a:latin typeface="Times New Roman"/>
              </a:rPr>
              <a:t>δ</a:t>
            </a:r>
            <a:r>
              <a:rPr lang="en-US" sz="2400" b="1" baseline="30000" dirty="0">
                <a:latin typeface="Times New Roman"/>
              </a:rPr>
              <a:t>18</a:t>
            </a:r>
            <a:r>
              <a:rPr lang="en-US" sz="2400" b="1" dirty="0">
                <a:latin typeface="Times New Roman"/>
              </a:rPr>
              <a:t>O</a:t>
            </a:r>
          </a:p>
          <a:p>
            <a:r>
              <a:rPr lang="en-US" sz="2400" baseline="30000" dirty="0" smtClean="0">
                <a:latin typeface="Times New Roman"/>
              </a:rPr>
              <a:t>18</a:t>
            </a:r>
            <a:r>
              <a:rPr lang="en-US" sz="2400" dirty="0" smtClean="0">
                <a:latin typeface="Times New Roman"/>
              </a:rPr>
              <a:t>O-</a:t>
            </a:r>
            <a:r>
              <a:rPr lang="en-US" sz="2400" i="1" dirty="0" smtClean="0">
                <a:latin typeface="Times New Roman"/>
              </a:rPr>
              <a:t>rich</a:t>
            </a:r>
            <a:r>
              <a:rPr lang="en-US" sz="2400" dirty="0" smtClean="0">
                <a:latin typeface="Times New Roman"/>
              </a:rPr>
              <a:t> samples have </a:t>
            </a:r>
            <a:r>
              <a:rPr lang="en-US" sz="2400" b="1" dirty="0" smtClean="0">
                <a:latin typeface="Times New Roman"/>
              </a:rPr>
              <a:t>positive</a:t>
            </a:r>
            <a:r>
              <a:rPr lang="en-US" sz="2400" dirty="0" smtClean="0">
                <a:latin typeface="Times New Roman"/>
              </a:rPr>
              <a:t> </a:t>
            </a:r>
            <a:r>
              <a:rPr lang="en-US" sz="2400" b="1" dirty="0">
                <a:latin typeface="Times New Roman"/>
              </a:rPr>
              <a:t>δ</a:t>
            </a:r>
            <a:r>
              <a:rPr lang="en-US" sz="2400" b="1" baseline="30000" dirty="0">
                <a:latin typeface="Times New Roman"/>
              </a:rPr>
              <a:t>18</a:t>
            </a:r>
            <a:r>
              <a:rPr lang="en-US" sz="2400" b="1" dirty="0">
                <a:latin typeface="Times New Roman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140664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5410200" cy="1809750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>
                <a:solidFill>
                  <a:schemeClr val="bg1"/>
                </a:solidFill>
              </a:rPr>
              <a:t>Mass spectrometers measure isotope composition very precisely</a:t>
            </a:r>
            <a:endParaRPr lang="en-US" altLang="en-US" sz="4000" b="1" dirty="0">
              <a:solidFill>
                <a:schemeClr val="bg1"/>
              </a:solidFill>
            </a:endParaRPr>
          </a:p>
        </p:txBody>
      </p:sp>
      <p:pic>
        <p:nvPicPr>
          <p:cNvPr id="3078" name="Picture 6" descr="Image result for image of mass spectrometer">
            <a:extLst>
              <a:ext uri="{FF2B5EF4-FFF2-40B4-BE49-F238E27FC236}">
                <a16:creationId xmlns:a16="http://schemas.microsoft.com/office/drawing/2014/main" xmlns="" id="{35759499-49B5-4C43-81D6-60D5B8799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2" y="1"/>
            <a:ext cx="5363936" cy="565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0B48434-46F5-A943-9AB5-A335E82A88F0}"/>
              </a:ext>
            </a:extLst>
          </p:cNvPr>
          <p:cNvSpPr/>
          <p:nvPr/>
        </p:nvSpPr>
        <p:spPr>
          <a:xfrm>
            <a:off x="347667" y="6027003"/>
            <a:ext cx="10858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Courtesy of Devon </a:t>
            </a:r>
            <a:r>
              <a:rPr lang="en-US" sz="2400" dirty="0" err="1"/>
              <a:t>Fyson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845A06B-221D-474F-883C-20592887E19F}"/>
              </a:ext>
            </a:extLst>
          </p:cNvPr>
          <p:cNvSpPr/>
          <p:nvPr/>
        </p:nvSpPr>
        <p:spPr>
          <a:xfrm>
            <a:off x="347667" y="2973079"/>
            <a:ext cx="43107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Schematic of a typical mass spectrometer</a:t>
            </a:r>
          </a:p>
        </p:txBody>
      </p:sp>
    </p:spTree>
    <p:extLst>
      <p:ext uri="{BB962C8B-B14F-4D97-AF65-F5344CB8AC3E}">
        <p14:creationId xmlns:p14="http://schemas.microsoft.com/office/powerpoint/2010/main" val="3159048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 of water in the air and in the oceans</a:t>
            </a:r>
          </a:p>
        </p:txBody>
      </p:sp>
      <p:pic>
        <p:nvPicPr>
          <p:cNvPr id="4" name="Picture 5" descr="ttps://earthobservatory.nasa.gov/Features/Paleoclimatology_OxygenBalance/images/oxygen_isotopes_still.gi">
            <a:extLst>
              <a:ext uri="{FF2B5EF4-FFF2-40B4-BE49-F238E27FC236}">
                <a16:creationId xmlns:a16="http://schemas.microsoft.com/office/drawing/2014/main" xmlns="" id="{D59DB015-58BD-C74B-AD93-5E63AC95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82" y="937087"/>
            <a:ext cx="3188833" cy="1293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xmlns="" id="{6A3A9ADE-6353-C84B-97D9-1706AB8F3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43"/>
          <a:stretch>
            <a:fillRect/>
          </a:stretch>
        </p:blipFill>
        <p:spPr bwMode="auto">
          <a:xfrm>
            <a:off x="3413527" y="2048966"/>
            <a:ext cx="7355568" cy="4307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380A31A-7D52-1047-9DEC-548AE56A19A7}"/>
              </a:ext>
            </a:extLst>
          </p:cNvPr>
          <p:cNvGrpSpPr/>
          <p:nvPr/>
        </p:nvGrpSpPr>
        <p:grpSpPr>
          <a:xfrm>
            <a:off x="6764425" y="2206797"/>
            <a:ext cx="1097797" cy="769434"/>
            <a:chOff x="8541834" y="1260088"/>
            <a:chExt cx="1097797" cy="76943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EB707DC6-DE8F-A84C-A621-A82B33536361}"/>
                </a:ext>
              </a:extLst>
            </p:cNvPr>
            <p:cNvCxnSpPr/>
            <p:nvPr/>
          </p:nvCxnSpPr>
          <p:spPr>
            <a:xfrm>
              <a:off x="8541834" y="1260088"/>
              <a:ext cx="0" cy="769434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F4C0DC2A-C118-9746-AAD9-5511C6D4C420}"/>
                </a:ext>
              </a:extLst>
            </p:cNvPr>
            <p:cNvCxnSpPr/>
            <p:nvPr/>
          </p:nvCxnSpPr>
          <p:spPr>
            <a:xfrm>
              <a:off x="9081692" y="1260088"/>
              <a:ext cx="0" cy="769434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842AF0AA-98DD-CA48-BADB-D7E9F9002D46}"/>
                </a:ext>
              </a:extLst>
            </p:cNvPr>
            <p:cNvCxnSpPr/>
            <p:nvPr/>
          </p:nvCxnSpPr>
          <p:spPr>
            <a:xfrm>
              <a:off x="9639631" y="1260088"/>
              <a:ext cx="0" cy="769434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1DC28FE-2EFF-0741-9122-DF8D5EE586B5}"/>
              </a:ext>
            </a:extLst>
          </p:cNvPr>
          <p:cNvSpPr/>
          <p:nvPr/>
        </p:nvSpPr>
        <p:spPr>
          <a:xfrm>
            <a:off x="5159349" y="833247"/>
            <a:ext cx="52893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Water vapor in air above the oceans is a little </a:t>
            </a:r>
            <a:r>
              <a:rPr lang="en-US" altLang="en-US" sz="2400" b="1" baseline="30000" dirty="0">
                <a:cs typeface="Times New Roman" panose="02020603050405020304" pitchFamily="18" charset="0"/>
              </a:rPr>
              <a:t>18</a:t>
            </a:r>
            <a:r>
              <a:rPr lang="en-US" altLang="en-US" sz="2400" b="1" dirty="0">
                <a:cs typeface="Times New Roman" panose="02020603050405020304" pitchFamily="18" charset="0"/>
              </a:rPr>
              <a:t>O-depleted</a:t>
            </a:r>
            <a:r>
              <a:rPr lang="en-US" altLang="en-US" sz="2400" dirty="0">
                <a:cs typeface="Times New Roman" panose="02020603050405020304" pitchFamily="18" charset="0"/>
              </a:rPr>
              <a:t> compared to normal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001E0D5-664B-2D4A-A3E1-E98D83A13D84}"/>
              </a:ext>
            </a:extLst>
          </p:cNvPr>
          <p:cNvSpPr/>
          <p:nvPr/>
        </p:nvSpPr>
        <p:spPr>
          <a:xfrm>
            <a:off x="8480409" y="2711595"/>
            <a:ext cx="33719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Water left behind in the oceans is a little </a:t>
            </a:r>
            <a:r>
              <a:rPr lang="en-US" altLang="en-US" sz="2400" b="1" baseline="30000" dirty="0">
                <a:cs typeface="Times New Roman" panose="02020603050405020304" pitchFamily="18" charset="0"/>
              </a:rPr>
              <a:t>18</a:t>
            </a:r>
            <a:r>
              <a:rPr lang="en-US" altLang="en-US" sz="2400" b="1" dirty="0">
                <a:cs typeface="Times New Roman" panose="02020603050405020304" pitchFamily="18" charset="0"/>
              </a:rPr>
              <a:t>O-rich </a:t>
            </a:r>
            <a:r>
              <a:rPr lang="en-US" altLang="en-US" sz="2400" dirty="0">
                <a:cs typeface="Times New Roman" panose="02020603050405020304" pitchFamily="18" charset="0"/>
              </a:rPr>
              <a:t>compared to normal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87A0320-3B34-564B-9264-ED5ADEB7C61C}"/>
              </a:ext>
            </a:extLst>
          </p:cNvPr>
          <p:cNvSpPr/>
          <p:nvPr/>
        </p:nvSpPr>
        <p:spPr>
          <a:xfrm>
            <a:off x="6764425" y="6356332"/>
            <a:ext cx="5184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Picture Courtesy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Genevieve Anderson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9282" y="4456859"/>
            <a:ext cx="76637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</a:rPr>
              <a:t>Can you guess why?</a:t>
            </a:r>
          </a:p>
          <a:p>
            <a:r>
              <a:rPr lang="en-US" sz="2400" dirty="0" smtClean="0">
                <a:latin typeface="Times New Roman"/>
              </a:rPr>
              <a:t>Think about throwing a heavy ball into the air </a:t>
            </a:r>
            <a:r>
              <a:rPr lang="en-US" sz="2400" dirty="0" err="1" smtClean="0">
                <a:latin typeface="Times New Roman"/>
              </a:rPr>
              <a:t>vs</a:t>
            </a:r>
            <a:r>
              <a:rPr lang="en-US" sz="2400" dirty="0" smtClean="0">
                <a:latin typeface="Times New Roman"/>
              </a:rPr>
              <a:t> a light ball.</a:t>
            </a:r>
          </a:p>
          <a:p>
            <a:endParaRPr lang="en-US" sz="2400" dirty="0" smtClean="0">
              <a:latin typeface="Times New Roman"/>
            </a:endParaRPr>
          </a:p>
          <a:p>
            <a:r>
              <a:rPr lang="en-US" sz="2400" dirty="0" smtClean="0">
                <a:latin typeface="Times New Roman"/>
              </a:rPr>
              <a:t>So, is </a:t>
            </a:r>
            <a:r>
              <a:rPr lang="en-US" sz="2400" b="1" dirty="0" smtClean="0">
                <a:latin typeface="Times New Roman"/>
              </a:rPr>
              <a:t>δ</a:t>
            </a:r>
            <a:r>
              <a:rPr lang="en-US" sz="2400" b="1" baseline="30000" dirty="0" smtClean="0">
                <a:latin typeface="Times New Roman"/>
              </a:rPr>
              <a:t>18</a:t>
            </a:r>
            <a:r>
              <a:rPr lang="en-US" sz="2400" b="1" dirty="0" smtClean="0">
                <a:latin typeface="Times New Roman"/>
              </a:rPr>
              <a:t>O</a:t>
            </a:r>
            <a:r>
              <a:rPr lang="en-US" sz="2400" dirty="0" smtClean="0">
                <a:latin typeface="Times New Roman"/>
              </a:rPr>
              <a:t> in the air </a:t>
            </a:r>
            <a:r>
              <a:rPr lang="en-US" sz="2400" b="1" dirty="0" smtClean="0">
                <a:latin typeface="Times New Roman"/>
              </a:rPr>
              <a:t>positive </a:t>
            </a:r>
            <a:r>
              <a:rPr lang="en-US" sz="2400" dirty="0" smtClean="0">
                <a:latin typeface="Times New Roman"/>
              </a:rPr>
              <a:t>or </a:t>
            </a:r>
            <a:r>
              <a:rPr lang="en-US" sz="2400" b="1" dirty="0" smtClean="0">
                <a:latin typeface="Times New Roman"/>
              </a:rPr>
              <a:t>negative?</a:t>
            </a:r>
          </a:p>
        </p:txBody>
      </p:sp>
    </p:spTree>
    <p:extLst>
      <p:ext uri="{BB962C8B-B14F-4D97-AF65-F5344CB8AC3E}">
        <p14:creationId xmlns:p14="http://schemas.microsoft.com/office/powerpoint/2010/main" val="217588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altLang="en-US" sz="3600" dirty="0">
                <a:solidFill>
                  <a:schemeClr val="bg1"/>
                </a:solidFill>
                <a:cs typeface="Times New Roman" panose="02020603050405020304" pitchFamily="18" charset="0"/>
              </a:rPr>
              <a:t>–depleted water </a:t>
            </a:r>
            <a:r>
              <a:rPr lang="en-US" sz="3600" dirty="0">
                <a:solidFill>
                  <a:schemeClr val="bg1"/>
                </a:solidFill>
              </a:rPr>
              <a:t>in the air eventually falls as snow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0940FBD3-C129-5A45-AD57-6649008DCCFB}"/>
              </a:ext>
            </a:extLst>
          </p:cNvPr>
          <p:cNvGrpSpPr/>
          <p:nvPr/>
        </p:nvGrpSpPr>
        <p:grpSpPr>
          <a:xfrm>
            <a:off x="122191" y="1603469"/>
            <a:ext cx="11705956" cy="3586313"/>
            <a:chOff x="122191" y="1603469"/>
            <a:chExt cx="11705956" cy="3586313"/>
          </a:xfrm>
        </p:grpSpPr>
        <p:pic>
          <p:nvPicPr>
            <p:cNvPr id="1026" name="Picture 2" descr="Image result for why oxygen isotopes are lower in ice sheets">
              <a:extLst>
                <a:ext uri="{FF2B5EF4-FFF2-40B4-BE49-F238E27FC236}">
                  <a16:creationId xmlns:a16="http://schemas.microsoft.com/office/drawing/2014/main" xmlns="" id="{BC7E9B11-FA1B-504C-8336-E2C85CCE6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91" y="1603469"/>
              <a:ext cx="5750886" cy="3124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E2F8155A-61F0-5548-B814-86E3087B0C57}"/>
                </a:ext>
              </a:extLst>
            </p:cNvPr>
            <p:cNvSpPr/>
            <p:nvPr/>
          </p:nvSpPr>
          <p:spPr>
            <a:xfrm>
              <a:off x="125960" y="4728117"/>
              <a:ext cx="117021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Courtesy Robert </a:t>
              </a:r>
              <a:r>
                <a:rPr lang="en-US" sz="2400" dirty="0" err="1"/>
                <a:t>Simmon</a:t>
              </a:r>
              <a:r>
                <a:rPr lang="en-US" sz="2400" dirty="0"/>
                <a:t>, NASA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200588" y="1143984"/>
            <a:ext cx="582825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>
                <a:latin typeface="Times New Roman"/>
              </a:rPr>
              <a:t>18</a:t>
            </a:r>
            <a:r>
              <a:rPr lang="en-US" sz="2400" dirty="0" smtClean="0">
                <a:latin typeface="Times New Roman"/>
              </a:rPr>
              <a:t>O</a:t>
            </a:r>
            <a:r>
              <a:rPr lang="en-US" sz="2400" dirty="0">
                <a:latin typeface="Times New Roman"/>
              </a:rPr>
              <a:t> </a:t>
            </a:r>
            <a:r>
              <a:rPr lang="en-US" sz="2400" dirty="0" smtClean="0">
                <a:latin typeface="Times New Roman"/>
              </a:rPr>
              <a:t>in snow falling onto the Antarctic ice sheet is depleted compared to normal. The exact amount depends on where exactly you are in the Antarctic, but it ranges from 3 to 5%. A 3% depletion corresponds to </a:t>
            </a:r>
            <a:br>
              <a:rPr lang="en-US" sz="2400" dirty="0" smtClean="0">
                <a:latin typeface="Times New Roman"/>
              </a:rPr>
            </a:br>
            <a:r>
              <a:rPr lang="en-US" sz="2400" b="1" dirty="0" smtClean="0">
                <a:latin typeface="Times New Roman"/>
              </a:rPr>
              <a:t>δ</a:t>
            </a:r>
            <a:r>
              <a:rPr lang="en-US" sz="2400" b="1" baseline="30000" dirty="0" smtClean="0">
                <a:latin typeface="Times New Roman"/>
              </a:rPr>
              <a:t>18</a:t>
            </a:r>
            <a:r>
              <a:rPr lang="en-US" sz="2400" b="1" dirty="0" smtClean="0">
                <a:latin typeface="Times New Roman"/>
              </a:rPr>
              <a:t>O = -30 ppt</a:t>
            </a:r>
            <a:r>
              <a:rPr lang="en-US" sz="2400" dirty="0" smtClean="0">
                <a:latin typeface="Times New Roman"/>
              </a:rPr>
              <a:t>.</a:t>
            </a:r>
          </a:p>
          <a:p>
            <a:endParaRPr lang="en-US" sz="2400" b="1" dirty="0">
              <a:latin typeface="Times New Roman"/>
            </a:endParaRPr>
          </a:p>
          <a:p>
            <a:r>
              <a:rPr lang="en-US" sz="2400" dirty="0" smtClean="0">
                <a:latin typeface="Times New Roman"/>
              </a:rPr>
              <a:t>Cool fact: when the global temperatures are lower (like during an ice age), δ</a:t>
            </a:r>
            <a:r>
              <a:rPr lang="en-US" sz="2400" baseline="30000" dirty="0" smtClean="0">
                <a:latin typeface="Times New Roman"/>
              </a:rPr>
              <a:t>18</a:t>
            </a:r>
            <a:r>
              <a:rPr lang="en-US" sz="2400" dirty="0" smtClean="0">
                <a:latin typeface="Times New Roman"/>
              </a:rPr>
              <a:t>O gets </a:t>
            </a:r>
            <a:r>
              <a:rPr lang="en-US" sz="2400" b="1" dirty="0" smtClean="0">
                <a:latin typeface="Times New Roman"/>
              </a:rPr>
              <a:t>even more negative</a:t>
            </a:r>
            <a:r>
              <a:rPr lang="en-US" sz="2400" dirty="0" smtClean="0">
                <a:latin typeface="Times New Roman"/>
              </a:rPr>
              <a:t>.</a:t>
            </a:r>
          </a:p>
          <a:p>
            <a:endParaRPr lang="en-US" sz="2400" dirty="0">
              <a:latin typeface="Times New Roman"/>
            </a:endParaRPr>
          </a:p>
          <a:p>
            <a:r>
              <a:rPr lang="en-US" sz="2400" dirty="0" smtClean="0">
                <a:latin typeface="Times New Roman"/>
              </a:rPr>
              <a:t>So, oxygen isotopes in ice cores act like a kind of </a:t>
            </a:r>
            <a:r>
              <a:rPr lang="en-US" sz="2400" b="1" dirty="0" smtClean="0">
                <a:latin typeface="Times New Roman"/>
              </a:rPr>
              <a:t>thermometer</a:t>
            </a:r>
            <a:r>
              <a:rPr lang="en-US" sz="2400" dirty="0" smtClean="0">
                <a:latin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7095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 as a thermometer of past climates</a:t>
            </a:r>
          </a:p>
        </p:txBody>
      </p:sp>
      <p:pic>
        <p:nvPicPr>
          <p:cNvPr id="9" name="Picture 2" descr="An ice core being slid out of a drill barrel sideways">
            <a:extLst>
              <a:ext uri="{FF2B5EF4-FFF2-40B4-BE49-F238E27FC236}">
                <a16:creationId xmlns:a16="http://schemas.microsoft.com/office/drawing/2014/main" xmlns="" id="{75EB1AE8-16F9-0C46-9784-3D760384A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20" y="1333402"/>
            <a:ext cx="5814166" cy="388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75FE3A6-DCF2-464E-9D18-C4F93505B850}"/>
              </a:ext>
            </a:extLst>
          </p:cNvPr>
          <p:cNvSpPr/>
          <p:nvPr/>
        </p:nvSpPr>
        <p:spPr>
          <a:xfrm>
            <a:off x="2159620" y="4386591"/>
            <a:ext cx="26021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Courtesy </a:t>
            </a:r>
          </a:p>
          <a:p>
            <a:r>
              <a:rPr lang="en-US" sz="2400" dirty="0">
                <a:solidFill>
                  <a:schemeClr val="bg1"/>
                </a:solidFill>
              </a:rPr>
              <a:t>Lonnie Thompson</a:t>
            </a:r>
          </a:p>
        </p:txBody>
      </p:sp>
    </p:spTree>
    <p:extLst>
      <p:ext uri="{BB962C8B-B14F-4D97-AF65-F5344CB8AC3E}">
        <p14:creationId xmlns:p14="http://schemas.microsoft.com/office/powerpoint/2010/main" val="1155518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 as a thermometer of past climates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xmlns="" id="{36C12756-4A3C-1A4B-B5F3-EE5F0BDF28D6}"/>
              </a:ext>
            </a:extLst>
          </p:cNvPr>
          <p:cNvSpPr/>
          <p:nvPr/>
        </p:nvSpPr>
        <p:spPr>
          <a:xfrm>
            <a:off x="2520176" y="1304693"/>
            <a:ext cx="535258" cy="53079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1399E96-68AA-394F-83AF-CCE256DE0E52}"/>
              </a:ext>
            </a:extLst>
          </p:cNvPr>
          <p:cNvSpPr txBox="1"/>
          <p:nvPr/>
        </p:nvSpPr>
        <p:spPr>
          <a:xfrm>
            <a:off x="1320638" y="1197178"/>
            <a:ext cx="1382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5A4E528-E7D9-EC4C-8C75-8B95A82C387D}"/>
              </a:ext>
            </a:extLst>
          </p:cNvPr>
          <p:cNvSpPr txBox="1"/>
          <p:nvPr/>
        </p:nvSpPr>
        <p:spPr>
          <a:xfrm>
            <a:off x="1334660" y="3031143"/>
            <a:ext cx="1382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1000 meters deep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A911E45-708C-1342-B0D9-F82604040AEC}"/>
              </a:ext>
            </a:extLst>
          </p:cNvPr>
          <p:cNvSpPr txBox="1"/>
          <p:nvPr/>
        </p:nvSpPr>
        <p:spPr>
          <a:xfrm>
            <a:off x="1357340" y="5036612"/>
            <a:ext cx="1382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2000 meters deep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1896423A-507F-2A41-9B90-BCAFE754F4C6}"/>
                  </a:ext>
                </a:extLst>
              </p:cNvPr>
              <p:cNvSpPr/>
              <p:nvPr/>
            </p:nvSpPr>
            <p:spPr>
              <a:xfrm>
                <a:off x="3526894" y="1120027"/>
                <a:ext cx="2040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 xmlns="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  <m:r>
                      <a:rPr lang="en-US" alt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US" sz="2400" dirty="0"/>
                  <a:t> = -35 ppt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96423A-507F-2A41-9B90-BCAFE754F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894" y="1120027"/>
                <a:ext cx="2040880" cy="461665"/>
              </a:xfrm>
              <a:prstGeom prst="rect">
                <a:avLst/>
              </a:prstGeom>
              <a:blipFill>
                <a:blip r:embed="rId3"/>
                <a:stretch>
                  <a:fillRect l="-621" t="-5263" r="-372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A9695532-B0CA-7242-9C30-26C7055066FD}"/>
                  </a:ext>
                </a:extLst>
              </p:cNvPr>
              <p:cNvSpPr/>
              <p:nvPr/>
            </p:nvSpPr>
            <p:spPr>
              <a:xfrm>
                <a:off x="3463095" y="3215810"/>
                <a:ext cx="2040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 xmlns="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  <m:r>
                      <a:rPr lang="en-US" alt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US" sz="2400" dirty="0"/>
                  <a:t> = -42 ppt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9695532-B0CA-7242-9C30-26C705506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095" y="3215810"/>
                <a:ext cx="2040880" cy="461665"/>
              </a:xfrm>
              <a:prstGeom prst="rect">
                <a:avLst/>
              </a:prstGeom>
              <a:blipFill>
                <a:blip r:embed="rId4"/>
                <a:stretch>
                  <a:fillRect l="-621" t="-5263" r="-372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="" id="{15642DC0-F446-5A40-8C7C-430E763D6399}"/>
                  </a:ext>
                </a:extLst>
              </p:cNvPr>
              <p:cNvSpPr/>
              <p:nvPr/>
            </p:nvSpPr>
            <p:spPr>
              <a:xfrm>
                <a:off x="3504591" y="5221279"/>
                <a:ext cx="2040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 xmlns="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  <m:r>
                      <a:rPr lang="en-US" alt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US" sz="2400" dirty="0"/>
                  <a:t> = -38 ppt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642DC0-F446-5A40-8C7C-430E763D6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91" y="5221279"/>
                <a:ext cx="2040880" cy="461665"/>
              </a:xfrm>
              <a:prstGeom prst="rect">
                <a:avLst/>
              </a:prstGeom>
              <a:blipFill>
                <a:blip r:embed="rId5"/>
                <a:stretch>
                  <a:fillRect l="-1242" t="-5405" r="-310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556F118-EF00-6440-9DAB-5B4A9F5897C2}"/>
              </a:ext>
            </a:extLst>
          </p:cNvPr>
          <p:cNvSpPr txBox="1"/>
          <p:nvPr/>
        </p:nvSpPr>
        <p:spPr>
          <a:xfrm>
            <a:off x="7445828" y="2844245"/>
            <a:ext cx="4186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Which is the oldest sample?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 which time (depth) was the climate coldest? </a:t>
            </a:r>
          </a:p>
        </p:txBody>
      </p:sp>
    </p:spTree>
    <p:extLst>
      <p:ext uri="{BB962C8B-B14F-4D97-AF65-F5344CB8AC3E}">
        <p14:creationId xmlns:p14="http://schemas.microsoft.com/office/powerpoint/2010/main" val="2013731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Climate and humans over the last 100 </a:t>
            </a:r>
            <a:r>
              <a:rPr lang="en-US" sz="3600" dirty="0" err="1">
                <a:solidFill>
                  <a:schemeClr val="bg1"/>
                </a:solidFill>
              </a:rPr>
              <a:t>kyr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temperature over the last 100,000 years">
            <a:extLst>
              <a:ext uri="{FF2B5EF4-FFF2-40B4-BE49-F238E27FC236}">
                <a16:creationId xmlns:a16="http://schemas.microsoft.com/office/drawing/2014/main" xmlns="" id="{3E7956A9-D9D0-6342-938C-2B45AEF72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6" b="26253"/>
          <a:stretch/>
        </p:blipFill>
        <p:spPr bwMode="auto">
          <a:xfrm>
            <a:off x="0" y="1257994"/>
            <a:ext cx="10891520" cy="332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283A9C5-27A6-9040-B85F-9E709DDEC80C}"/>
              </a:ext>
            </a:extLst>
          </p:cNvPr>
          <p:cNvSpPr txBox="1"/>
          <p:nvPr/>
        </p:nvSpPr>
        <p:spPr>
          <a:xfrm>
            <a:off x="1812538" y="4750704"/>
            <a:ext cx="8118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 </a:t>
            </a:r>
            <a:r>
              <a:rPr lang="en-US" sz="2400" dirty="0" err="1"/>
              <a:t>kyr</a:t>
            </a:r>
            <a:r>
              <a:rPr lang="en-US" sz="2400" dirty="0"/>
              <a:t> = 1000 years</a:t>
            </a:r>
          </a:p>
          <a:p>
            <a:r>
              <a:rPr lang="en-US" sz="2400" dirty="0"/>
              <a:t>Can you identify important human events around these times?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56EA6942-1594-FD40-9B8B-6C704D932601}"/>
                  </a:ext>
                </a:extLst>
              </p:cNvPr>
              <p:cNvSpPr txBox="1"/>
              <p:nvPr/>
            </p:nvSpPr>
            <p:spPr>
              <a:xfrm>
                <a:off x="10891520" y="2296160"/>
                <a:ext cx="1137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EA6942-1594-FD40-9B8B-6C704D932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520" y="2296160"/>
                <a:ext cx="113792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079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Climate and humans over the last 100 </a:t>
            </a:r>
            <a:r>
              <a:rPr lang="en-US" sz="3600" dirty="0" err="1">
                <a:solidFill>
                  <a:schemeClr val="bg1"/>
                </a:solidFill>
              </a:rPr>
              <a:t>kyr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temperature over the last 100,000 years">
            <a:extLst>
              <a:ext uri="{FF2B5EF4-FFF2-40B4-BE49-F238E27FC236}">
                <a16:creationId xmlns:a16="http://schemas.microsoft.com/office/drawing/2014/main" xmlns="" id="{3E7956A9-D9D0-6342-938C-2B45AEF72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81"/>
          <a:stretch/>
        </p:blipFill>
        <p:spPr bwMode="auto">
          <a:xfrm>
            <a:off x="228599" y="878263"/>
            <a:ext cx="11344759" cy="45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234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4194</TotalTime>
  <Words>1386</Words>
  <Application>Microsoft Macintosh PowerPoint</Application>
  <PresentationFormat>Custom</PresentationFormat>
  <Paragraphs>153</Paragraphs>
  <Slides>19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Climate change on a Geological time scale</vt:lpstr>
      <vt:lpstr>Isotopes</vt:lpstr>
      <vt:lpstr>Mass spectrometers measure isotope composition very precisely</vt:lpstr>
      <vt:lpstr> of water in the air and in the oceans</vt:lpstr>
      <vt:lpstr>–depleted water in the air eventually falls as snow</vt:lpstr>
      <vt:lpstr> as a thermometer of past climates</vt:lpstr>
      <vt:lpstr> as a thermometer of past climates</vt:lpstr>
      <vt:lpstr>Climate and humans over the last 100 kyr</vt:lpstr>
      <vt:lpstr>Climate and humans over the last 100 kyr</vt:lpstr>
      <vt:lpstr>Dansgaard-Oeschner cycles</vt:lpstr>
      <vt:lpstr>The “Last Glacial Maximum” Great ice sheets of 20,000 years ago</vt:lpstr>
      <vt:lpstr>Lots of melting in the last 20,000 years</vt:lpstr>
      <vt:lpstr>Climate has remained pretty steady in the last 10,000 years</vt:lpstr>
      <vt:lpstr>Disintegration of Larsen B in 2002</vt:lpstr>
      <vt:lpstr>What are the prospects for future sea level rise?</vt:lpstr>
      <vt:lpstr>What caused all these changes? </vt:lpstr>
      <vt:lpstr>Milankovitch cycles</vt:lpstr>
      <vt:lpstr>What we learned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Temperature using models with and without forcing</dc:title>
  <dc:creator>Microsoft Office User</dc:creator>
  <cp:lastModifiedBy>Penny Rowe</cp:lastModifiedBy>
  <cp:revision>307</cp:revision>
  <dcterms:created xsi:type="dcterms:W3CDTF">2019-01-11T03:35:19Z</dcterms:created>
  <dcterms:modified xsi:type="dcterms:W3CDTF">2020-03-28T20:56:43Z</dcterms:modified>
</cp:coreProperties>
</file>